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48" r:id="rId3"/>
    <p:sldId id="339" r:id="rId4"/>
    <p:sldId id="364" r:id="rId5"/>
    <p:sldId id="341" r:id="rId6"/>
    <p:sldId id="340" r:id="rId7"/>
    <p:sldId id="377" r:id="rId8"/>
    <p:sldId id="343" r:id="rId9"/>
    <p:sldId id="352" r:id="rId10"/>
    <p:sldId id="351" r:id="rId11"/>
    <p:sldId id="355" r:id="rId12"/>
    <p:sldId id="366" r:id="rId13"/>
    <p:sldId id="374" r:id="rId14"/>
    <p:sldId id="376" r:id="rId15"/>
    <p:sldId id="368" r:id="rId16"/>
    <p:sldId id="367" r:id="rId17"/>
    <p:sldId id="378" r:id="rId18"/>
    <p:sldId id="257" r:id="rId19"/>
    <p:sldId id="337" r:id="rId20"/>
    <p:sldId id="345" r:id="rId21"/>
    <p:sldId id="342" r:id="rId22"/>
    <p:sldId id="349" r:id="rId23"/>
    <p:sldId id="350" r:id="rId24"/>
    <p:sldId id="371" r:id="rId25"/>
    <p:sldId id="347" r:id="rId26"/>
    <p:sldId id="338" r:id="rId27"/>
    <p:sldId id="346" r:id="rId28"/>
    <p:sldId id="259" r:id="rId29"/>
    <p:sldId id="372" r:id="rId30"/>
    <p:sldId id="373" r:id="rId31"/>
    <p:sldId id="264" r:id="rId32"/>
    <p:sldId id="369" r:id="rId33"/>
    <p:sldId id="356" r:id="rId34"/>
    <p:sldId id="276" r:id="rId35"/>
    <p:sldId id="309" r:id="rId36"/>
    <p:sldId id="277" r:id="rId37"/>
    <p:sldId id="278" r:id="rId38"/>
    <p:sldId id="279" r:id="rId39"/>
    <p:sldId id="280" r:id="rId40"/>
    <p:sldId id="293" r:id="rId41"/>
    <p:sldId id="295" r:id="rId42"/>
    <p:sldId id="318" r:id="rId43"/>
    <p:sldId id="292" r:id="rId44"/>
    <p:sldId id="320" r:id="rId45"/>
    <p:sldId id="380" r:id="rId46"/>
    <p:sldId id="363" r:id="rId47"/>
    <p:sldId id="270" r:id="rId48"/>
    <p:sldId id="357" r:id="rId49"/>
    <p:sldId id="359" r:id="rId50"/>
    <p:sldId id="358" r:id="rId51"/>
    <p:sldId id="360" r:id="rId52"/>
    <p:sldId id="361" r:id="rId53"/>
    <p:sldId id="354" r:id="rId54"/>
    <p:sldId id="362" r:id="rId55"/>
    <p:sldId id="379" r:id="rId56"/>
    <p:sldId id="286" r:id="rId57"/>
    <p:sldId id="383" r:id="rId58"/>
    <p:sldId id="381" r:id="rId59"/>
    <p:sldId id="384" r:id="rId60"/>
    <p:sldId id="387" r:id="rId61"/>
    <p:sldId id="382" r:id="rId62"/>
    <p:sldId id="385" r:id="rId63"/>
    <p:sldId id="389" r:id="rId64"/>
    <p:sldId id="388" r:id="rId65"/>
    <p:sldId id="386"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06"/>
    <p:restoredTop sz="96327"/>
  </p:normalViewPr>
  <p:slideViewPr>
    <p:cSldViewPr snapToGrid="0">
      <p:cViewPr>
        <p:scale>
          <a:sx n="84" d="100"/>
          <a:sy n="84" d="100"/>
        </p:scale>
        <p:origin x="1616" y="1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3D13E8-5225-044D-91B6-43AC02CF1E19}" type="doc">
      <dgm:prSet loTypeId="urn:microsoft.com/office/officeart/2005/8/layout/venn2" loCatId="" qsTypeId="urn:microsoft.com/office/officeart/2005/8/quickstyle/simple1" qsCatId="simple" csTypeId="urn:microsoft.com/office/officeart/2005/8/colors/accent1_2" csCatId="accent1" phldr="1"/>
      <dgm:spPr/>
      <dgm:t>
        <a:bodyPr/>
        <a:lstStyle/>
        <a:p>
          <a:endParaRPr lang="en-GB"/>
        </a:p>
      </dgm:t>
    </dgm:pt>
    <dgm:pt modelId="{DFA2AA06-3D69-EB4D-AA25-5D53609DFEB6}">
      <dgm:prSet phldrT="[Text]"/>
      <dgm:spPr/>
      <dgm:t>
        <a:bodyPr/>
        <a:lstStyle/>
        <a:p>
          <a:r>
            <a:rPr lang="uk-UA" dirty="0"/>
            <a:t>ШІ</a:t>
          </a:r>
          <a:endParaRPr lang="en-GB" dirty="0"/>
        </a:p>
      </dgm:t>
    </dgm:pt>
    <dgm:pt modelId="{1B372B78-3E22-0749-AF78-BF3865A5AE82}" type="parTrans" cxnId="{7C19B77C-C046-9A4B-9EDD-60FB6F12DB49}">
      <dgm:prSet/>
      <dgm:spPr/>
      <dgm:t>
        <a:bodyPr/>
        <a:lstStyle/>
        <a:p>
          <a:endParaRPr lang="en-GB"/>
        </a:p>
      </dgm:t>
    </dgm:pt>
    <dgm:pt modelId="{A440D311-171B-054B-8209-5819B14EBECE}" type="sibTrans" cxnId="{7C19B77C-C046-9A4B-9EDD-60FB6F12DB49}">
      <dgm:prSet/>
      <dgm:spPr/>
      <dgm:t>
        <a:bodyPr/>
        <a:lstStyle/>
        <a:p>
          <a:endParaRPr lang="en-GB"/>
        </a:p>
      </dgm:t>
    </dgm:pt>
    <dgm:pt modelId="{113F17D2-AD8F-6141-9ED5-C3DAECDD4F1C}">
      <dgm:prSet phldrT="[Text]"/>
      <dgm:spPr/>
      <dgm:t>
        <a:bodyPr/>
        <a:lstStyle/>
        <a:p>
          <a:r>
            <a:rPr lang="uk-UA" dirty="0"/>
            <a:t>Генеративний ШІ</a:t>
          </a:r>
          <a:endParaRPr lang="en-GB" dirty="0"/>
        </a:p>
      </dgm:t>
    </dgm:pt>
    <dgm:pt modelId="{3C5738A3-9E30-394D-8263-532B6F2B5B35}" type="parTrans" cxnId="{E0A147AD-FA7C-6A41-B2DB-2D1480887903}">
      <dgm:prSet/>
      <dgm:spPr/>
      <dgm:t>
        <a:bodyPr/>
        <a:lstStyle/>
        <a:p>
          <a:endParaRPr lang="en-GB"/>
        </a:p>
      </dgm:t>
    </dgm:pt>
    <dgm:pt modelId="{3F8E955B-F59D-9D4A-B2AF-0C0850276095}" type="sibTrans" cxnId="{E0A147AD-FA7C-6A41-B2DB-2D1480887903}">
      <dgm:prSet/>
      <dgm:spPr/>
      <dgm:t>
        <a:bodyPr/>
        <a:lstStyle/>
        <a:p>
          <a:endParaRPr lang="en-GB"/>
        </a:p>
      </dgm:t>
    </dgm:pt>
    <dgm:pt modelId="{52F02C8F-E72F-8E4D-8616-EF0EBF8A4A56}">
      <dgm:prSet phldrT="[Text]"/>
      <dgm:spPr/>
      <dgm:t>
        <a:bodyPr/>
        <a:lstStyle/>
        <a:p>
          <a:r>
            <a:rPr lang="uk-UA" dirty="0"/>
            <a:t>Великі </a:t>
          </a:r>
          <a:r>
            <a:rPr lang="uk-UA" dirty="0" err="1"/>
            <a:t>мовні</a:t>
          </a:r>
          <a:r>
            <a:rPr lang="uk-UA" dirty="0"/>
            <a:t> моделі</a:t>
          </a:r>
          <a:endParaRPr lang="en-GB" dirty="0"/>
        </a:p>
      </dgm:t>
    </dgm:pt>
    <dgm:pt modelId="{441A8061-65E6-214B-9B0D-29BCB92B60DA}" type="parTrans" cxnId="{3FC920BC-614F-3945-AE63-56FF5A7EC786}">
      <dgm:prSet/>
      <dgm:spPr/>
      <dgm:t>
        <a:bodyPr/>
        <a:lstStyle/>
        <a:p>
          <a:endParaRPr lang="en-GB"/>
        </a:p>
      </dgm:t>
    </dgm:pt>
    <dgm:pt modelId="{7D28703B-13C0-B64A-9EBE-F13F053BD8C5}" type="sibTrans" cxnId="{3FC920BC-614F-3945-AE63-56FF5A7EC786}">
      <dgm:prSet/>
      <dgm:spPr/>
      <dgm:t>
        <a:bodyPr/>
        <a:lstStyle/>
        <a:p>
          <a:endParaRPr lang="en-GB"/>
        </a:p>
      </dgm:t>
    </dgm:pt>
    <dgm:pt modelId="{28E45E88-027A-3A41-9D14-3C1711C8FCD3}" type="pres">
      <dgm:prSet presAssocID="{6E3D13E8-5225-044D-91B6-43AC02CF1E19}" presName="Name0" presStyleCnt="0">
        <dgm:presLayoutVars>
          <dgm:chMax val="7"/>
          <dgm:resizeHandles val="exact"/>
        </dgm:presLayoutVars>
      </dgm:prSet>
      <dgm:spPr/>
    </dgm:pt>
    <dgm:pt modelId="{77114CC2-A813-F24B-988E-1FB8FE477E82}" type="pres">
      <dgm:prSet presAssocID="{6E3D13E8-5225-044D-91B6-43AC02CF1E19}" presName="comp1" presStyleCnt="0"/>
      <dgm:spPr/>
    </dgm:pt>
    <dgm:pt modelId="{2CCECB98-1D04-F048-A055-F8F37CD61126}" type="pres">
      <dgm:prSet presAssocID="{6E3D13E8-5225-044D-91B6-43AC02CF1E19}" presName="circle1" presStyleLbl="node1" presStyleIdx="0" presStyleCnt="3" custLinFactNeighborY="0"/>
      <dgm:spPr/>
    </dgm:pt>
    <dgm:pt modelId="{329F0479-C7B3-3B49-92EF-01FA81DC851A}" type="pres">
      <dgm:prSet presAssocID="{6E3D13E8-5225-044D-91B6-43AC02CF1E19}" presName="c1text" presStyleLbl="node1" presStyleIdx="0" presStyleCnt="3">
        <dgm:presLayoutVars>
          <dgm:bulletEnabled val="1"/>
        </dgm:presLayoutVars>
      </dgm:prSet>
      <dgm:spPr/>
    </dgm:pt>
    <dgm:pt modelId="{FF97FF9C-F67E-AB47-B205-FB0A6AD12D1C}" type="pres">
      <dgm:prSet presAssocID="{6E3D13E8-5225-044D-91B6-43AC02CF1E19}" presName="comp2" presStyleCnt="0"/>
      <dgm:spPr/>
    </dgm:pt>
    <dgm:pt modelId="{06D0F71A-DD97-4445-B723-276302C4AABD}" type="pres">
      <dgm:prSet presAssocID="{6E3D13E8-5225-044D-91B6-43AC02CF1E19}" presName="circle2" presStyleLbl="node1" presStyleIdx="1" presStyleCnt="3"/>
      <dgm:spPr/>
    </dgm:pt>
    <dgm:pt modelId="{65BD785B-E09E-C843-8B34-285C9355F7D2}" type="pres">
      <dgm:prSet presAssocID="{6E3D13E8-5225-044D-91B6-43AC02CF1E19}" presName="c2text" presStyleLbl="node1" presStyleIdx="1" presStyleCnt="3">
        <dgm:presLayoutVars>
          <dgm:bulletEnabled val="1"/>
        </dgm:presLayoutVars>
      </dgm:prSet>
      <dgm:spPr/>
    </dgm:pt>
    <dgm:pt modelId="{D34A6418-CA57-6F42-ADB7-ECCA9CCD4DB7}" type="pres">
      <dgm:prSet presAssocID="{6E3D13E8-5225-044D-91B6-43AC02CF1E19}" presName="comp3" presStyleCnt="0"/>
      <dgm:spPr/>
    </dgm:pt>
    <dgm:pt modelId="{8959566C-524A-3A48-8517-57738A0EA5A5}" type="pres">
      <dgm:prSet presAssocID="{6E3D13E8-5225-044D-91B6-43AC02CF1E19}" presName="circle3" presStyleLbl="node1" presStyleIdx="2" presStyleCnt="3"/>
      <dgm:spPr/>
    </dgm:pt>
    <dgm:pt modelId="{4507CA4A-4D5A-D345-9E6D-FF8884A3726E}" type="pres">
      <dgm:prSet presAssocID="{6E3D13E8-5225-044D-91B6-43AC02CF1E19}" presName="c3text" presStyleLbl="node1" presStyleIdx="2" presStyleCnt="3">
        <dgm:presLayoutVars>
          <dgm:bulletEnabled val="1"/>
        </dgm:presLayoutVars>
      </dgm:prSet>
      <dgm:spPr/>
    </dgm:pt>
  </dgm:ptLst>
  <dgm:cxnLst>
    <dgm:cxn modelId="{1086E447-E1C8-E844-B160-5CEC3F1B5F76}" type="presOf" srcId="{52F02C8F-E72F-8E4D-8616-EF0EBF8A4A56}" destId="{8959566C-524A-3A48-8517-57738A0EA5A5}" srcOrd="0" destOrd="0" presId="urn:microsoft.com/office/officeart/2005/8/layout/venn2"/>
    <dgm:cxn modelId="{DDBC547A-6A22-264E-B90E-3AEEB19A5866}" type="presOf" srcId="{113F17D2-AD8F-6141-9ED5-C3DAECDD4F1C}" destId="{65BD785B-E09E-C843-8B34-285C9355F7D2}" srcOrd="1" destOrd="0" presId="urn:microsoft.com/office/officeart/2005/8/layout/venn2"/>
    <dgm:cxn modelId="{2596AD7A-6E23-5745-8F64-EB7AC25E272F}" type="presOf" srcId="{6E3D13E8-5225-044D-91B6-43AC02CF1E19}" destId="{28E45E88-027A-3A41-9D14-3C1711C8FCD3}" srcOrd="0" destOrd="0" presId="urn:microsoft.com/office/officeart/2005/8/layout/venn2"/>
    <dgm:cxn modelId="{7C19B77C-C046-9A4B-9EDD-60FB6F12DB49}" srcId="{6E3D13E8-5225-044D-91B6-43AC02CF1E19}" destId="{DFA2AA06-3D69-EB4D-AA25-5D53609DFEB6}" srcOrd="0" destOrd="0" parTransId="{1B372B78-3E22-0749-AF78-BF3865A5AE82}" sibTransId="{A440D311-171B-054B-8209-5819B14EBECE}"/>
    <dgm:cxn modelId="{CCF5168E-1BF7-864F-9685-66DBE4A590F3}" type="presOf" srcId="{52F02C8F-E72F-8E4D-8616-EF0EBF8A4A56}" destId="{4507CA4A-4D5A-D345-9E6D-FF8884A3726E}" srcOrd="1" destOrd="0" presId="urn:microsoft.com/office/officeart/2005/8/layout/venn2"/>
    <dgm:cxn modelId="{4979CFA1-127B-C14C-B91F-6DC3C6333662}" type="presOf" srcId="{DFA2AA06-3D69-EB4D-AA25-5D53609DFEB6}" destId="{2CCECB98-1D04-F048-A055-F8F37CD61126}" srcOrd="0" destOrd="0" presId="urn:microsoft.com/office/officeart/2005/8/layout/venn2"/>
    <dgm:cxn modelId="{E0A147AD-FA7C-6A41-B2DB-2D1480887903}" srcId="{6E3D13E8-5225-044D-91B6-43AC02CF1E19}" destId="{113F17D2-AD8F-6141-9ED5-C3DAECDD4F1C}" srcOrd="1" destOrd="0" parTransId="{3C5738A3-9E30-394D-8263-532B6F2B5B35}" sibTransId="{3F8E955B-F59D-9D4A-B2AF-0C0850276095}"/>
    <dgm:cxn modelId="{97A6F9AF-01B8-0D46-830E-43514C29ACB7}" type="presOf" srcId="{113F17D2-AD8F-6141-9ED5-C3DAECDD4F1C}" destId="{06D0F71A-DD97-4445-B723-276302C4AABD}" srcOrd="0" destOrd="0" presId="urn:microsoft.com/office/officeart/2005/8/layout/venn2"/>
    <dgm:cxn modelId="{3FC920BC-614F-3945-AE63-56FF5A7EC786}" srcId="{6E3D13E8-5225-044D-91B6-43AC02CF1E19}" destId="{52F02C8F-E72F-8E4D-8616-EF0EBF8A4A56}" srcOrd="2" destOrd="0" parTransId="{441A8061-65E6-214B-9B0D-29BCB92B60DA}" sibTransId="{7D28703B-13C0-B64A-9EBE-F13F053BD8C5}"/>
    <dgm:cxn modelId="{8FE7A3BC-F622-FA47-94D6-6D17CAB6900E}" type="presOf" srcId="{DFA2AA06-3D69-EB4D-AA25-5D53609DFEB6}" destId="{329F0479-C7B3-3B49-92EF-01FA81DC851A}" srcOrd="1" destOrd="0" presId="urn:microsoft.com/office/officeart/2005/8/layout/venn2"/>
    <dgm:cxn modelId="{088C2C95-35F5-5C47-A9C5-E2D4707478B3}" type="presParOf" srcId="{28E45E88-027A-3A41-9D14-3C1711C8FCD3}" destId="{77114CC2-A813-F24B-988E-1FB8FE477E82}" srcOrd="0" destOrd="0" presId="urn:microsoft.com/office/officeart/2005/8/layout/venn2"/>
    <dgm:cxn modelId="{D25FF2BF-CBC0-A04D-900E-796BF83EC738}" type="presParOf" srcId="{77114CC2-A813-F24B-988E-1FB8FE477E82}" destId="{2CCECB98-1D04-F048-A055-F8F37CD61126}" srcOrd="0" destOrd="0" presId="urn:microsoft.com/office/officeart/2005/8/layout/venn2"/>
    <dgm:cxn modelId="{4833B3AC-92EB-B743-B269-FB0FBD3C2B06}" type="presParOf" srcId="{77114CC2-A813-F24B-988E-1FB8FE477E82}" destId="{329F0479-C7B3-3B49-92EF-01FA81DC851A}" srcOrd="1" destOrd="0" presId="urn:microsoft.com/office/officeart/2005/8/layout/venn2"/>
    <dgm:cxn modelId="{E61C6E38-E403-9141-8109-73CAB214F64D}" type="presParOf" srcId="{28E45E88-027A-3A41-9D14-3C1711C8FCD3}" destId="{FF97FF9C-F67E-AB47-B205-FB0A6AD12D1C}" srcOrd="1" destOrd="0" presId="urn:microsoft.com/office/officeart/2005/8/layout/venn2"/>
    <dgm:cxn modelId="{421E926B-D390-6D4F-A6FE-AB12E976320D}" type="presParOf" srcId="{FF97FF9C-F67E-AB47-B205-FB0A6AD12D1C}" destId="{06D0F71A-DD97-4445-B723-276302C4AABD}" srcOrd="0" destOrd="0" presId="urn:microsoft.com/office/officeart/2005/8/layout/venn2"/>
    <dgm:cxn modelId="{9C39C352-56DA-A747-82A6-5D4D95693C80}" type="presParOf" srcId="{FF97FF9C-F67E-AB47-B205-FB0A6AD12D1C}" destId="{65BD785B-E09E-C843-8B34-285C9355F7D2}" srcOrd="1" destOrd="0" presId="urn:microsoft.com/office/officeart/2005/8/layout/venn2"/>
    <dgm:cxn modelId="{7F59B057-3876-7841-99D0-5552493A72B5}" type="presParOf" srcId="{28E45E88-027A-3A41-9D14-3C1711C8FCD3}" destId="{D34A6418-CA57-6F42-ADB7-ECCA9CCD4DB7}" srcOrd="2" destOrd="0" presId="urn:microsoft.com/office/officeart/2005/8/layout/venn2"/>
    <dgm:cxn modelId="{AEF449B6-A43A-C141-B358-98E1DA7A3D47}" type="presParOf" srcId="{D34A6418-CA57-6F42-ADB7-ECCA9CCD4DB7}" destId="{8959566C-524A-3A48-8517-57738A0EA5A5}" srcOrd="0" destOrd="0" presId="urn:microsoft.com/office/officeart/2005/8/layout/venn2"/>
    <dgm:cxn modelId="{F8DD937F-C4B3-7D45-B64F-2B6A98F2FF26}" type="presParOf" srcId="{D34A6418-CA57-6F42-ADB7-ECCA9CCD4DB7}" destId="{4507CA4A-4D5A-D345-9E6D-FF8884A3726E}"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ECB98-1D04-F048-A055-F8F37CD61126}">
      <dsp:nvSpPr>
        <dsp:cNvPr id="0" name=""/>
        <dsp:cNvSpPr/>
      </dsp:nvSpPr>
      <dsp:spPr>
        <a:xfrm>
          <a:off x="1354666" y="0"/>
          <a:ext cx="5418667" cy="5418667"/>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k-UA" sz="1800" kern="1200" dirty="0"/>
            <a:t>ШІ</a:t>
          </a:r>
          <a:endParaRPr lang="en-GB" sz="1800" kern="1200" dirty="0"/>
        </a:p>
      </dsp:txBody>
      <dsp:txXfrm>
        <a:off x="3117087" y="270933"/>
        <a:ext cx="1893824" cy="812800"/>
      </dsp:txXfrm>
    </dsp:sp>
    <dsp:sp modelId="{06D0F71A-DD97-4445-B723-276302C4AABD}">
      <dsp:nvSpPr>
        <dsp:cNvPr id="0" name=""/>
        <dsp:cNvSpPr/>
      </dsp:nvSpPr>
      <dsp:spPr>
        <a:xfrm>
          <a:off x="2031999" y="1354666"/>
          <a:ext cx="4064000" cy="4064000"/>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k-UA" sz="1800" kern="1200" dirty="0"/>
            <a:t>Генеративний ШІ</a:t>
          </a:r>
          <a:endParaRPr lang="en-GB" sz="1800" kern="1200" dirty="0"/>
        </a:p>
      </dsp:txBody>
      <dsp:txXfrm>
        <a:off x="3117087" y="1608666"/>
        <a:ext cx="1893824" cy="762000"/>
      </dsp:txXfrm>
    </dsp:sp>
    <dsp:sp modelId="{8959566C-524A-3A48-8517-57738A0EA5A5}">
      <dsp:nvSpPr>
        <dsp:cNvPr id="0" name=""/>
        <dsp:cNvSpPr/>
      </dsp:nvSpPr>
      <dsp:spPr>
        <a:xfrm>
          <a:off x="2709333" y="2709333"/>
          <a:ext cx="2709333" cy="2709333"/>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k-UA" sz="1800" kern="1200" dirty="0"/>
            <a:t>Великі </a:t>
          </a:r>
          <a:r>
            <a:rPr lang="uk-UA" sz="1800" kern="1200" dirty="0" err="1"/>
            <a:t>мовні</a:t>
          </a:r>
          <a:r>
            <a:rPr lang="uk-UA" sz="1800" kern="1200" dirty="0"/>
            <a:t> моделі</a:t>
          </a:r>
          <a:endParaRPr lang="en-GB" sz="1800" kern="1200" dirty="0"/>
        </a:p>
      </dsp:txBody>
      <dsp:txXfrm>
        <a:off x="3106105" y="3386666"/>
        <a:ext cx="1915788" cy="1354666"/>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15128" y="1788454"/>
            <a:ext cx="8361229" cy="2098226"/>
          </a:xfrm>
        </p:spPr>
        <p:txBody>
          <a:bodyPr anchor="b">
            <a:noAutofit/>
          </a:bodyPr>
          <a:lstStyle>
            <a:lvl1pPr algn="ctr">
              <a:defRPr sz="7200" cap="none" baseline="0">
                <a:solidFill>
                  <a:schemeClr val="tx2"/>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11/12/23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picture">
    <p:spTree>
      <p:nvGrpSpPr>
        <p:cNvPr id="1" name=""/>
        <p:cNvGrpSpPr/>
        <p:nvPr/>
      </p:nvGrpSpPr>
      <p:grpSpPr>
        <a:xfrm>
          <a:off x="0" y="0"/>
          <a:ext cx="0" cy="0"/>
          <a:chOff x="0" y="0"/>
          <a:chExt cx="0" cy="0"/>
        </a:xfrm>
      </p:grpSpPr>
      <p:sp>
        <p:nvSpPr>
          <p:cNvPr id="3" name="Google Shape;21;p4">
            <a:extLst>
              <a:ext uri="{FF2B5EF4-FFF2-40B4-BE49-F238E27FC236}">
                <a16:creationId xmlns:a16="http://schemas.microsoft.com/office/drawing/2014/main" id="{B24D0CDC-3A76-0540-BEF0-638ED8E38990}"/>
              </a:ext>
            </a:extLst>
          </p:cNvPr>
          <p:cNvSpPr txBox="1">
            <a:spLocks noGrp="1"/>
          </p:cNvSpPr>
          <p:nvPr>
            <p:ph type="title" hasCustomPrompt="1"/>
          </p:nvPr>
        </p:nvSpPr>
        <p:spPr>
          <a:xfrm>
            <a:off x="695325" y="908050"/>
            <a:ext cx="10801350" cy="719998"/>
          </a:xfrm>
          <a:prstGeom prst="rect">
            <a:avLst/>
          </a:prstGeom>
        </p:spPr>
        <p:txBody>
          <a:bodyPr spcFirstLastPara="1" wrap="square" lIns="0" tIns="0" rIns="0" bIns="0" anchor="t" anchorCtr="0"/>
          <a:lstStyle>
            <a:lvl1pPr lvl="0">
              <a:spcBef>
                <a:spcPts val="0"/>
              </a:spcBef>
              <a:spcAft>
                <a:spcPts val="0"/>
              </a:spcAft>
              <a:buClr>
                <a:srgbClr val="0D94E8"/>
              </a:buClr>
              <a:buSzPts val="3600"/>
              <a:buFont typeface="Proxima Nova Extrabold"/>
              <a:buNone/>
              <a:defRPr sz="4000" b="1">
                <a:solidFill>
                  <a:schemeClr val="tx2"/>
                </a:solidFill>
                <a:latin typeface="Arial" panose="020B0604020202020204" pitchFamily="34" charset="0"/>
                <a:ea typeface="Arial" panose="020B0604020202020204" pitchFamily="34" charset="0"/>
                <a:cs typeface="Arial" panose="020B0604020202020204" pitchFamily="34" charset="0"/>
                <a:sym typeface="Proxima Nova Extrabold"/>
              </a:defRPr>
            </a:lvl1pPr>
            <a:lvl2pPr lvl="1">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2pPr>
            <a:lvl3pPr lvl="2">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3pPr>
            <a:lvl4pPr lvl="3">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4pPr>
            <a:lvl5pPr lvl="4">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5pPr>
            <a:lvl6pPr lvl="5">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6pPr>
            <a:lvl7pPr lvl="6">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7pPr>
            <a:lvl8pPr lvl="7">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8pPr>
            <a:lvl9pPr lvl="8">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9pPr>
          </a:lstStyle>
          <a:p>
            <a:r>
              <a:rPr lang="en-US"/>
              <a:t>Simple Text slide title</a:t>
            </a:r>
            <a:endParaRPr/>
          </a:p>
        </p:txBody>
      </p:sp>
      <p:sp>
        <p:nvSpPr>
          <p:cNvPr id="6" name="Google Shape;25;p4">
            <a:extLst>
              <a:ext uri="{FF2B5EF4-FFF2-40B4-BE49-F238E27FC236}">
                <a16:creationId xmlns:a16="http://schemas.microsoft.com/office/drawing/2014/main" id="{02996FD7-D0CA-6C49-9E03-9252D8AAEF42}"/>
              </a:ext>
            </a:extLst>
          </p:cNvPr>
          <p:cNvSpPr/>
          <p:nvPr userDrawn="1"/>
        </p:nvSpPr>
        <p:spPr>
          <a:xfrm>
            <a:off x="695325" y="557844"/>
            <a:ext cx="1602800" cy="48800"/>
          </a:xfrm>
          <a:prstGeom prst="rect">
            <a:avLst/>
          </a:prstGeom>
          <a:gradFill>
            <a:gsLst>
              <a:gs pos="0">
                <a:srgbClr val="55BAFE"/>
              </a:gs>
              <a:gs pos="100000">
                <a:srgbClr val="0D94E8"/>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F87A6265-8D5E-CA4D-803A-7A5D5B39A583}"/>
              </a:ext>
            </a:extLst>
          </p:cNvPr>
          <p:cNvSpPr>
            <a:spLocks noGrp="1"/>
          </p:cNvSpPr>
          <p:nvPr>
            <p:ph sz="quarter" idx="10"/>
          </p:nvPr>
        </p:nvSpPr>
        <p:spPr>
          <a:xfrm>
            <a:off x="696675" y="1628048"/>
            <a:ext cx="10800000" cy="4321901"/>
          </a:xfrm>
          <a:prstGeom prst="rect">
            <a:avLst/>
          </a:prstGeom>
        </p:spPr>
        <p:txBody>
          <a:bodyPr lIns="0" tIns="0" rIns="0" bIns="0"/>
          <a:lstStyle>
            <a:lvl1pPr marL="342900" indent="-342900">
              <a:lnSpc>
                <a:spcPct val="100000"/>
              </a:lnSpc>
              <a:buFont typeface="Arial" panose="020B0604020202020204" pitchFamily="34" charset="0"/>
              <a:buChar char="•"/>
              <a:defRPr sz="2800">
                <a:solidFill>
                  <a:srgbClr val="333333"/>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400">
                <a:solidFill>
                  <a:srgbClr val="333333"/>
                </a:solidFill>
                <a:latin typeface="Arial" panose="020B0604020202020204" pitchFamily="34" charset="0"/>
                <a:cs typeface="Arial" panose="020B0604020202020204" pitchFamily="34" charset="0"/>
              </a:defRPr>
            </a:lvl2pPr>
            <a:lvl3pPr>
              <a:defRPr sz="2000">
                <a:solidFill>
                  <a:srgbClr val="333333"/>
                </a:solidFill>
                <a:latin typeface="Arial" panose="020B0604020202020204" pitchFamily="34" charset="0"/>
                <a:cs typeface="Arial" panose="020B0604020202020204" pitchFamily="34" charset="0"/>
              </a:defRPr>
            </a:lvl3pPr>
            <a:lvl4pPr>
              <a:defRPr sz="1800">
                <a:solidFill>
                  <a:srgbClr val="333333"/>
                </a:solidFill>
                <a:latin typeface="Arial" panose="020B0604020202020204" pitchFamily="34" charset="0"/>
                <a:cs typeface="Arial" panose="020B0604020202020204" pitchFamily="34" charset="0"/>
              </a:defRPr>
            </a:lvl4pPr>
            <a:lvl5pPr>
              <a:defRPr sz="1600">
                <a:solidFill>
                  <a:srgbClr val="333333"/>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6903376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3" name="Google Shape;67;p9">
            <a:extLst>
              <a:ext uri="{FF2B5EF4-FFF2-40B4-BE49-F238E27FC236}">
                <a16:creationId xmlns:a16="http://schemas.microsoft.com/office/drawing/2014/main" id="{B86575BB-E69A-1849-B635-B3AD50AFAFEF}"/>
              </a:ext>
            </a:extLst>
          </p:cNvPr>
          <p:cNvSpPr txBox="1">
            <a:spLocks noGrp="1"/>
          </p:cNvSpPr>
          <p:nvPr>
            <p:ph type="title" hasCustomPrompt="1"/>
          </p:nvPr>
        </p:nvSpPr>
        <p:spPr>
          <a:xfrm>
            <a:off x="695325" y="873125"/>
            <a:ext cx="4679950" cy="2492375"/>
          </a:xfrm>
          <a:prstGeom prst="rect">
            <a:avLst/>
          </a:prstGeom>
        </p:spPr>
        <p:txBody>
          <a:bodyPr spcFirstLastPara="1" wrap="square" lIns="0" tIns="0" rIns="0" bIns="0" anchor="b" anchorCtr="0"/>
          <a:lstStyle>
            <a:lvl1pPr lvl="0" rtl="0">
              <a:spcBef>
                <a:spcPts val="0"/>
              </a:spcBef>
              <a:spcAft>
                <a:spcPts val="0"/>
              </a:spcAft>
              <a:buClr>
                <a:srgbClr val="0D94E8"/>
              </a:buClr>
              <a:buSzPts val="3600"/>
              <a:buFont typeface="Proxima Nova Extrabold"/>
              <a:buNone/>
              <a:defRPr sz="4000" b="1">
                <a:solidFill>
                  <a:schemeClr val="tx2"/>
                </a:solidFill>
                <a:latin typeface="Arial" panose="020B0604020202020204" pitchFamily="34" charset="0"/>
                <a:ea typeface="Arial" panose="020B0604020202020204" pitchFamily="34" charset="0"/>
                <a:cs typeface="Arial" panose="020B0604020202020204" pitchFamily="34" charset="0"/>
                <a:sym typeface="Proxima Nova Extrabold"/>
              </a:defRPr>
            </a:lvl1pPr>
            <a:lvl2pPr lvl="1" rtl="0">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2pPr>
            <a:lvl3pPr lvl="2" rtl="0">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3pPr>
            <a:lvl4pPr lvl="3" rtl="0">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4pPr>
            <a:lvl5pPr lvl="4" rtl="0">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5pPr>
            <a:lvl6pPr lvl="5" rtl="0">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6pPr>
            <a:lvl7pPr lvl="6" rtl="0">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7pPr>
            <a:lvl8pPr lvl="7" rtl="0">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8pPr>
            <a:lvl9pPr lvl="8" rtl="0">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9pPr>
          </a:lstStyle>
          <a:p>
            <a:r>
              <a:rPr lang="en-US"/>
              <a:t>Agenda</a:t>
            </a:r>
            <a:endParaRPr/>
          </a:p>
        </p:txBody>
      </p:sp>
      <p:sp>
        <p:nvSpPr>
          <p:cNvPr id="10" name="Google Shape;25;p4">
            <a:extLst>
              <a:ext uri="{FF2B5EF4-FFF2-40B4-BE49-F238E27FC236}">
                <a16:creationId xmlns:a16="http://schemas.microsoft.com/office/drawing/2014/main" id="{02996FD7-D0CA-6C49-9E03-9252D8AAEF42}"/>
              </a:ext>
            </a:extLst>
          </p:cNvPr>
          <p:cNvSpPr/>
          <p:nvPr userDrawn="1"/>
        </p:nvSpPr>
        <p:spPr>
          <a:xfrm>
            <a:off x="695325" y="557844"/>
            <a:ext cx="1602800" cy="48800"/>
          </a:xfrm>
          <a:prstGeom prst="rect">
            <a:avLst/>
          </a:prstGeom>
          <a:gradFill>
            <a:gsLst>
              <a:gs pos="0">
                <a:srgbClr val="55BAFE"/>
              </a:gs>
              <a:gs pos="100000">
                <a:srgbClr val="0D94E8"/>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92E902E1-C2F4-DE4A-AF5C-31EAFCAD7D60}"/>
              </a:ext>
            </a:extLst>
          </p:cNvPr>
          <p:cNvSpPr>
            <a:spLocks noGrp="1"/>
          </p:cNvSpPr>
          <p:nvPr>
            <p:ph idx="1" hasCustomPrompt="1"/>
          </p:nvPr>
        </p:nvSpPr>
        <p:spPr>
          <a:xfrm>
            <a:off x="6275387" y="606644"/>
            <a:ext cx="5221287" cy="5022343"/>
          </a:xfrm>
          <a:prstGeom prst="rect">
            <a:avLst/>
          </a:prstGeom>
        </p:spPr>
        <p:txBody>
          <a:bodyPr vert="horz" lIns="0" tIns="0" rIns="0" bIns="0" rtlCol="0" anchor="ctr">
            <a:normAutofit/>
          </a:bodyPr>
          <a:lstStyle/>
          <a:p>
            <a:pPr lvl="0"/>
            <a:r>
              <a:rPr lang="en-GB" dirty="0"/>
              <a:t>Click to edit Master text styles</a:t>
            </a:r>
          </a:p>
        </p:txBody>
      </p:sp>
    </p:spTree>
    <p:extLst>
      <p:ext uri="{BB962C8B-B14F-4D97-AF65-F5344CB8AC3E}">
        <p14:creationId xmlns:p14="http://schemas.microsoft.com/office/powerpoint/2010/main" val="735468720"/>
      </p:ext>
    </p:extLst>
  </p:cSld>
  <p:clrMapOvr>
    <a:masterClrMapping/>
  </p:clrMapOvr>
  <p:extLst>
    <p:ext uri="{DCECCB84-F9BA-43D5-87BE-67443E8EF086}">
      <p15:sldGuideLst xmlns:p15="http://schemas.microsoft.com/office/powerpoint/2012/main">
        <p15:guide id="2" orient="horz" pos="204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column image">
    <p:spTree>
      <p:nvGrpSpPr>
        <p:cNvPr id="1" name=""/>
        <p:cNvGrpSpPr/>
        <p:nvPr/>
      </p:nvGrpSpPr>
      <p:grpSpPr>
        <a:xfrm>
          <a:off x="0" y="0"/>
          <a:ext cx="0" cy="0"/>
          <a:chOff x="0" y="0"/>
          <a:chExt cx="0" cy="0"/>
        </a:xfrm>
      </p:grpSpPr>
      <p:sp>
        <p:nvSpPr>
          <p:cNvPr id="3" name="Google Shape;34;p6">
            <a:extLst>
              <a:ext uri="{FF2B5EF4-FFF2-40B4-BE49-F238E27FC236}">
                <a16:creationId xmlns:a16="http://schemas.microsoft.com/office/drawing/2014/main" id="{E3B6D75F-245C-394F-B94B-538F9BBBD57E}"/>
              </a:ext>
            </a:extLst>
          </p:cNvPr>
          <p:cNvSpPr txBox="1">
            <a:spLocks noGrp="1"/>
          </p:cNvSpPr>
          <p:nvPr>
            <p:ph type="title" hasCustomPrompt="1"/>
          </p:nvPr>
        </p:nvSpPr>
        <p:spPr>
          <a:xfrm>
            <a:off x="695325" y="909363"/>
            <a:ext cx="10798826" cy="719411"/>
          </a:xfrm>
          <a:prstGeom prst="rect">
            <a:avLst/>
          </a:prstGeom>
        </p:spPr>
        <p:txBody>
          <a:bodyPr spcFirstLastPara="1" wrap="square" lIns="0" tIns="0" rIns="0" bIns="0" anchor="t" anchorCtr="0"/>
          <a:lstStyle>
            <a:lvl1pPr lvl="0" rtl="0">
              <a:spcBef>
                <a:spcPts val="0"/>
              </a:spcBef>
              <a:spcAft>
                <a:spcPts val="0"/>
              </a:spcAft>
              <a:buClr>
                <a:srgbClr val="0D94E8"/>
              </a:buClr>
              <a:buSzPts val="3600"/>
              <a:buFont typeface="Proxima Nova Extrabold"/>
              <a:buNone/>
              <a:defRPr sz="4000" b="1">
                <a:solidFill>
                  <a:schemeClr val="tx2"/>
                </a:solidFill>
                <a:latin typeface="Arial" panose="020B0604020202020204" pitchFamily="34" charset="0"/>
                <a:ea typeface="Arial" panose="020B0604020202020204" pitchFamily="34" charset="0"/>
                <a:cs typeface="Arial" panose="020B0604020202020204" pitchFamily="34" charset="0"/>
                <a:sym typeface="Proxima Nova Extrabold"/>
              </a:defRPr>
            </a:lvl1pPr>
            <a:lvl2pPr lvl="1" rtl="0">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2pPr>
            <a:lvl3pPr lvl="2" rtl="0">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3pPr>
            <a:lvl4pPr lvl="3" rtl="0">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4pPr>
            <a:lvl5pPr lvl="4" rtl="0">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5pPr>
            <a:lvl6pPr lvl="5" rtl="0">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6pPr>
            <a:lvl7pPr lvl="6" rtl="0">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7pPr>
            <a:lvl8pPr lvl="7" rtl="0">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8pPr>
            <a:lvl9pPr lvl="8" rtl="0">
              <a:spcBef>
                <a:spcPts val="0"/>
              </a:spcBef>
              <a:spcAft>
                <a:spcPts val="0"/>
              </a:spcAft>
              <a:buClr>
                <a:srgbClr val="333333"/>
              </a:buClr>
              <a:buSzPts val="3600"/>
              <a:buFont typeface="Proxima Nova Extrabold"/>
              <a:buNone/>
              <a:defRPr sz="4800">
                <a:solidFill>
                  <a:srgbClr val="333333"/>
                </a:solidFill>
                <a:latin typeface="Proxima Nova Extrabold"/>
                <a:ea typeface="Proxima Nova Extrabold"/>
                <a:cs typeface="Proxima Nova Extrabold"/>
                <a:sym typeface="Proxima Nova Extrabold"/>
              </a:defRPr>
            </a:lvl9pPr>
          </a:lstStyle>
          <a:p>
            <a:r>
              <a:rPr lang="en-US"/>
              <a:t>Four-column slide 2</a:t>
            </a:r>
            <a:endParaRPr/>
          </a:p>
        </p:txBody>
      </p:sp>
      <p:sp>
        <p:nvSpPr>
          <p:cNvPr id="9" name="Picture Placeholder 2">
            <a:extLst>
              <a:ext uri="{FF2B5EF4-FFF2-40B4-BE49-F238E27FC236}">
                <a16:creationId xmlns:a16="http://schemas.microsoft.com/office/drawing/2014/main" id="{A6918EBE-9B66-5C44-8107-57B91CFC0923}"/>
              </a:ext>
            </a:extLst>
          </p:cNvPr>
          <p:cNvSpPr>
            <a:spLocks noGrp="1"/>
          </p:cNvSpPr>
          <p:nvPr>
            <p:ph type="pic" sz="quarter" idx="12"/>
          </p:nvPr>
        </p:nvSpPr>
        <p:spPr>
          <a:xfrm>
            <a:off x="695325" y="1628774"/>
            <a:ext cx="5221288" cy="3833300"/>
          </a:xfrm>
          <a:prstGeom prst="rect">
            <a:avLst/>
          </a:prstGeom>
        </p:spPr>
        <p:txBody>
          <a:bodyPr lIns="90000" tIns="90000" rIns="90000" bIns="90000" anchor="ctr"/>
          <a:lstStyle>
            <a:lvl1pPr marL="0" indent="0" algn="ctr">
              <a:buNone/>
              <a:defRPr sz="1600">
                <a:solidFill>
                  <a:srgbClr val="333333"/>
                </a:solidFill>
                <a:latin typeface="Arial" panose="020B0604020202020204" pitchFamily="34" charset="0"/>
                <a:cs typeface="Arial" panose="020B0604020202020204" pitchFamily="34" charset="0"/>
              </a:defRPr>
            </a:lvl1pPr>
          </a:lstStyle>
          <a:p>
            <a:r>
              <a:rPr lang="en-GB"/>
              <a:t>Click icon to add picture</a:t>
            </a:r>
            <a:endParaRPr lang="en-US"/>
          </a:p>
        </p:txBody>
      </p:sp>
      <p:sp>
        <p:nvSpPr>
          <p:cNvPr id="16" name="Text Placeholder 19">
            <a:extLst>
              <a:ext uri="{FF2B5EF4-FFF2-40B4-BE49-F238E27FC236}">
                <a16:creationId xmlns:a16="http://schemas.microsoft.com/office/drawing/2014/main" id="{FA95705A-40E2-1943-8D94-F38EB1DE626A}"/>
              </a:ext>
            </a:extLst>
          </p:cNvPr>
          <p:cNvSpPr>
            <a:spLocks noGrp="1"/>
          </p:cNvSpPr>
          <p:nvPr>
            <p:ph type="body" sz="quarter" idx="19" hasCustomPrompt="1"/>
          </p:nvPr>
        </p:nvSpPr>
        <p:spPr>
          <a:xfrm>
            <a:off x="695325" y="5462074"/>
            <a:ext cx="5221288" cy="487876"/>
          </a:xfrm>
          <a:prstGeom prst="rect">
            <a:avLst/>
          </a:prstGeom>
        </p:spPr>
        <p:txBody>
          <a:bodyPr lIns="0" tIns="0" rIns="0" bIns="0"/>
          <a:lstStyle>
            <a:lvl1pPr marL="0" indent="0" algn="ctr">
              <a:buNone/>
              <a:defRPr sz="2000" b="1">
                <a:solidFill>
                  <a:schemeClr val="tx1"/>
                </a:solidFill>
                <a:latin typeface="Arial" panose="020B0604020202020204" pitchFamily="34" charset="0"/>
                <a:cs typeface="Arial" panose="020B0604020202020204" pitchFamily="34" charset="0"/>
              </a:defRPr>
            </a:lvl1pPr>
          </a:lstStyle>
          <a:p>
            <a:pPr lvl="0"/>
            <a:r>
              <a:rPr lang="en-US"/>
              <a:t>Title 1</a:t>
            </a:r>
          </a:p>
        </p:txBody>
      </p:sp>
      <p:sp>
        <p:nvSpPr>
          <p:cNvPr id="15" name="Google Shape;25;p4">
            <a:extLst>
              <a:ext uri="{FF2B5EF4-FFF2-40B4-BE49-F238E27FC236}">
                <a16:creationId xmlns:a16="http://schemas.microsoft.com/office/drawing/2014/main" id="{02996FD7-D0CA-6C49-9E03-9252D8AAEF42}"/>
              </a:ext>
            </a:extLst>
          </p:cNvPr>
          <p:cNvSpPr/>
          <p:nvPr userDrawn="1"/>
        </p:nvSpPr>
        <p:spPr>
          <a:xfrm>
            <a:off x="695325" y="557844"/>
            <a:ext cx="1602800" cy="48800"/>
          </a:xfrm>
          <a:prstGeom prst="rect">
            <a:avLst/>
          </a:prstGeom>
          <a:gradFill>
            <a:gsLst>
              <a:gs pos="0">
                <a:srgbClr val="55BAFE"/>
              </a:gs>
              <a:gs pos="100000">
                <a:srgbClr val="0D94E8"/>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ial" panose="020B0604020202020204" pitchFamily="34" charset="0"/>
              <a:cs typeface="Arial" panose="020B0604020202020204" pitchFamily="34" charset="0"/>
            </a:endParaRPr>
          </a:p>
        </p:txBody>
      </p:sp>
      <p:sp>
        <p:nvSpPr>
          <p:cNvPr id="12" name="Picture Placeholder 2">
            <a:extLst>
              <a:ext uri="{FF2B5EF4-FFF2-40B4-BE49-F238E27FC236}">
                <a16:creationId xmlns:a16="http://schemas.microsoft.com/office/drawing/2014/main" id="{3C32D7E0-3844-6D47-844E-9079DA6ADFEA}"/>
              </a:ext>
            </a:extLst>
          </p:cNvPr>
          <p:cNvSpPr>
            <a:spLocks noGrp="1"/>
          </p:cNvSpPr>
          <p:nvPr>
            <p:ph type="pic" sz="quarter" idx="20"/>
          </p:nvPr>
        </p:nvSpPr>
        <p:spPr>
          <a:xfrm>
            <a:off x="6275389" y="1628774"/>
            <a:ext cx="5221288" cy="3833300"/>
          </a:xfrm>
          <a:prstGeom prst="rect">
            <a:avLst/>
          </a:prstGeom>
        </p:spPr>
        <p:txBody>
          <a:bodyPr lIns="90000" tIns="90000" rIns="90000" bIns="90000" anchor="ctr"/>
          <a:lstStyle>
            <a:lvl1pPr marL="0" indent="0" algn="ctr">
              <a:buNone/>
              <a:defRPr sz="1600">
                <a:solidFill>
                  <a:srgbClr val="333333"/>
                </a:solidFill>
                <a:latin typeface="Arial" panose="020B0604020202020204" pitchFamily="34" charset="0"/>
                <a:cs typeface="Arial" panose="020B0604020202020204" pitchFamily="34" charset="0"/>
              </a:defRPr>
            </a:lvl1pPr>
          </a:lstStyle>
          <a:p>
            <a:r>
              <a:rPr lang="en-GB"/>
              <a:t>Click icon to add picture</a:t>
            </a:r>
            <a:endParaRPr lang="en-US"/>
          </a:p>
        </p:txBody>
      </p:sp>
      <p:sp>
        <p:nvSpPr>
          <p:cNvPr id="13" name="Text Placeholder 19">
            <a:extLst>
              <a:ext uri="{FF2B5EF4-FFF2-40B4-BE49-F238E27FC236}">
                <a16:creationId xmlns:a16="http://schemas.microsoft.com/office/drawing/2014/main" id="{75DF6AAB-0308-A548-B919-641C806149EF}"/>
              </a:ext>
            </a:extLst>
          </p:cNvPr>
          <p:cNvSpPr>
            <a:spLocks noGrp="1"/>
          </p:cNvSpPr>
          <p:nvPr>
            <p:ph type="body" sz="quarter" idx="21" hasCustomPrompt="1"/>
          </p:nvPr>
        </p:nvSpPr>
        <p:spPr>
          <a:xfrm>
            <a:off x="6275389" y="5462074"/>
            <a:ext cx="5221288" cy="487876"/>
          </a:xfrm>
          <a:prstGeom prst="rect">
            <a:avLst/>
          </a:prstGeom>
        </p:spPr>
        <p:txBody>
          <a:bodyPr lIns="0" tIns="0" rIns="0" bIns="0"/>
          <a:lstStyle>
            <a:lvl1pPr marL="0" indent="0" algn="ctr">
              <a:buNone/>
              <a:defRPr sz="2000" b="1">
                <a:solidFill>
                  <a:schemeClr val="tx1"/>
                </a:solidFill>
                <a:latin typeface="Arial" panose="020B0604020202020204" pitchFamily="34" charset="0"/>
                <a:cs typeface="Arial" panose="020B0604020202020204" pitchFamily="34" charset="0"/>
              </a:defRPr>
            </a:lvl1pPr>
          </a:lstStyle>
          <a:p>
            <a:pPr lvl="0"/>
            <a:r>
              <a:rPr lang="en-US"/>
              <a:t>Title 2</a:t>
            </a:r>
          </a:p>
        </p:txBody>
      </p:sp>
    </p:spTree>
    <p:extLst>
      <p:ext uri="{BB962C8B-B14F-4D97-AF65-F5344CB8AC3E}">
        <p14:creationId xmlns:p14="http://schemas.microsoft.com/office/powerpoint/2010/main" val="1672644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5025" y="1301360"/>
            <a:ext cx="9612971" cy="2852737"/>
          </a:xfrm>
        </p:spPr>
        <p:txBody>
          <a:bodyPr anchor="b">
            <a:normAutofit/>
          </a:bodyPr>
          <a:lstStyle>
            <a:lvl1pPr algn="l">
              <a:defRPr sz="7200" cap="none" baseline="0">
                <a:solidFill>
                  <a:schemeClr val="tx2"/>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11/12/23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11/12/23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11/12/23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11/12/23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11/12/23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GB" dirty="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11/12/23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GB" dirty="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11/12/23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GB" dirty="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11/12/23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89000"/>
        </a:lnSpc>
        <a:spcBef>
          <a:spcPct val="0"/>
        </a:spcBef>
        <a:buNone/>
        <a:defRPr sz="4400" kern="1200" baseline="0">
          <a:solidFill>
            <a:schemeClr val="tx2"/>
          </a:solidFill>
          <a:latin typeface="Work Sans" pitchFamily="2"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Work Sans" pitchFamily="2" charset="0"/>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Work Sans" pitchFamily="2" charset="0"/>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Work Sans" pitchFamily="2" charset="0"/>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Work Sans" pitchFamily="2" charset="0"/>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Work Sans" pitchFamily="2"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hdsr.mitpress.mit.edu/pub/dm2hrtx0/release/1"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F8D087-6C80-3157-7C38-A77CADBBB5D0}"/>
              </a:ext>
            </a:extLst>
          </p:cNvPr>
          <p:cNvSpPr>
            <a:spLocks noGrp="1"/>
          </p:cNvSpPr>
          <p:nvPr>
            <p:ph type="title"/>
          </p:nvPr>
        </p:nvSpPr>
        <p:spPr>
          <a:xfrm>
            <a:off x="723900" y="685799"/>
            <a:ext cx="3855720" cy="4084983"/>
          </a:xfrm>
        </p:spPr>
        <p:txBody>
          <a:bodyPr/>
          <a:lstStyle/>
          <a:p>
            <a:r>
              <a:rPr lang="uk-UA" sz="4400" dirty="0"/>
              <a:t>Використання штучного інтелекту </a:t>
            </a:r>
            <a:br>
              <a:rPr lang="uk-UA" sz="4400" dirty="0"/>
            </a:br>
            <a:r>
              <a:rPr lang="uk-UA" sz="4400" dirty="0"/>
              <a:t>у політичній науці.</a:t>
            </a:r>
            <a:endParaRPr lang="en-UA" sz="4400" dirty="0"/>
          </a:p>
        </p:txBody>
      </p:sp>
      <p:sp>
        <p:nvSpPr>
          <p:cNvPr id="5" name="Content Placeholder 4">
            <a:extLst>
              <a:ext uri="{FF2B5EF4-FFF2-40B4-BE49-F238E27FC236}">
                <a16:creationId xmlns:a16="http://schemas.microsoft.com/office/drawing/2014/main" id="{9AADD4FA-FFE4-D901-7967-6DCD8135BD78}"/>
              </a:ext>
            </a:extLst>
          </p:cNvPr>
          <p:cNvSpPr>
            <a:spLocks noGrp="1"/>
          </p:cNvSpPr>
          <p:nvPr>
            <p:ph idx="1"/>
          </p:nvPr>
        </p:nvSpPr>
        <p:spPr/>
        <p:txBody>
          <a:bodyPr/>
          <a:lstStyle/>
          <a:p>
            <a:endParaRPr lang="en-UA"/>
          </a:p>
        </p:txBody>
      </p:sp>
      <p:sp>
        <p:nvSpPr>
          <p:cNvPr id="7" name="AutoShape 2" descr="An illustration depicting the use of artificial intelligence in political science. The image features a diverse group of political scientists analyzing data on a large digital screen displaying graphs and AI algorithms. They are surrounded by books, computers, and symbols representing different political parties and election results. The scientists are from various ethnic backgrounds including Caucasian, Hispanic, Black, and Asian descent. They are engaged in a lively discussion, pointing at the screen and taking notes, reflecting a collaborative research environment where AI plays a central role in data analysis and decision-making.">
            <a:extLst>
              <a:ext uri="{FF2B5EF4-FFF2-40B4-BE49-F238E27FC236}">
                <a16:creationId xmlns:a16="http://schemas.microsoft.com/office/drawing/2014/main" id="{A2AF0E32-2A54-E062-E80C-5D27D62E479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A"/>
          </a:p>
        </p:txBody>
      </p:sp>
      <p:pic>
        <p:nvPicPr>
          <p:cNvPr id="8" name="Picture 7">
            <a:extLst>
              <a:ext uri="{FF2B5EF4-FFF2-40B4-BE49-F238E27FC236}">
                <a16:creationId xmlns:a16="http://schemas.microsoft.com/office/drawing/2014/main" id="{10AA227F-FA0A-B936-29E6-4658339EA703}"/>
              </a:ext>
            </a:extLst>
          </p:cNvPr>
          <p:cNvPicPr>
            <a:picLocks noChangeAspect="1"/>
          </p:cNvPicPr>
          <p:nvPr/>
        </p:nvPicPr>
        <p:blipFill>
          <a:blip r:embed="rId2"/>
          <a:stretch>
            <a:fillRect/>
          </a:stretch>
        </p:blipFill>
        <p:spPr>
          <a:xfrm>
            <a:off x="5308600" y="0"/>
            <a:ext cx="7251700" cy="7251700"/>
          </a:xfrm>
          <a:prstGeom prst="rect">
            <a:avLst/>
          </a:prstGeom>
        </p:spPr>
      </p:pic>
    </p:spTree>
    <p:extLst>
      <p:ext uri="{BB962C8B-B14F-4D97-AF65-F5344CB8AC3E}">
        <p14:creationId xmlns:p14="http://schemas.microsoft.com/office/powerpoint/2010/main" val="2819220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48DE-5DD5-1E61-F7ED-CF4E9949A08E}"/>
              </a:ext>
            </a:extLst>
          </p:cNvPr>
          <p:cNvSpPr>
            <a:spLocks noGrp="1"/>
          </p:cNvSpPr>
          <p:nvPr>
            <p:ph type="title"/>
          </p:nvPr>
        </p:nvSpPr>
        <p:spPr/>
        <p:txBody>
          <a:bodyPr/>
          <a:lstStyle/>
          <a:p>
            <a:r>
              <a:rPr lang="uk-UA" dirty="0">
                <a:solidFill>
                  <a:schemeClr val="bg2">
                    <a:lumMod val="10000"/>
                  </a:schemeClr>
                </a:solidFill>
              </a:rPr>
              <a:t>Штучний інтелект</a:t>
            </a:r>
            <a:endParaRPr lang="en-UA" dirty="0">
              <a:solidFill>
                <a:schemeClr val="bg2">
                  <a:lumMod val="10000"/>
                </a:schemeClr>
              </a:solidFill>
            </a:endParaRPr>
          </a:p>
        </p:txBody>
      </p:sp>
      <p:sp>
        <p:nvSpPr>
          <p:cNvPr id="3" name="Content Placeholder 2">
            <a:extLst>
              <a:ext uri="{FF2B5EF4-FFF2-40B4-BE49-F238E27FC236}">
                <a16:creationId xmlns:a16="http://schemas.microsoft.com/office/drawing/2014/main" id="{39034D23-DF4A-2A97-A17F-CCE8D40FF649}"/>
              </a:ext>
            </a:extLst>
          </p:cNvPr>
          <p:cNvSpPr>
            <a:spLocks noGrp="1"/>
          </p:cNvSpPr>
          <p:nvPr>
            <p:ph idx="1"/>
          </p:nvPr>
        </p:nvSpPr>
        <p:spPr/>
        <p:txBody>
          <a:bodyPr>
            <a:normAutofit/>
          </a:bodyPr>
          <a:lstStyle/>
          <a:p>
            <a:pPr marL="0" indent="0">
              <a:buNone/>
            </a:pPr>
            <a:r>
              <a:rPr lang="uk-UA" sz="2800" b="1" dirty="0">
                <a:solidFill>
                  <a:schemeClr val="bg2">
                    <a:lumMod val="25000"/>
                  </a:schemeClr>
                </a:solidFill>
              </a:rPr>
              <a:t>Це ваш  персональний помічник</a:t>
            </a:r>
            <a:endParaRPr lang="en-UA" sz="2800" b="1" dirty="0">
              <a:solidFill>
                <a:schemeClr val="bg2">
                  <a:lumMod val="25000"/>
                </a:schemeClr>
              </a:solidFill>
            </a:endParaRPr>
          </a:p>
        </p:txBody>
      </p:sp>
    </p:spTree>
    <p:extLst>
      <p:ext uri="{BB962C8B-B14F-4D97-AF65-F5344CB8AC3E}">
        <p14:creationId xmlns:p14="http://schemas.microsoft.com/office/powerpoint/2010/main" val="3007178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099A1-5FC1-424F-C77B-CBB45504F105}"/>
              </a:ext>
            </a:extLst>
          </p:cNvPr>
          <p:cNvSpPr>
            <a:spLocks noGrp="1"/>
          </p:cNvSpPr>
          <p:nvPr>
            <p:ph type="title"/>
          </p:nvPr>
        </p:nvSpPr>
        <p:spPr/>
        <p:txBody>
          <a:bodyPr/>
          <a:lstStyle/>
          <a:p>
            <a:r>
              <a:rPr lang="uk-UA" dirty="0"/>
              <a:t>Як </a:t>
            </a:r>
            <a:r>
              <a:rPr lang="en-US" dirty="0" err="1"/>
              <a:t>ChatGPT</a:t>
            </a:r>
            <a:r>
              <a:rPr lang="en-US" dirty="0"/>
              <a:t> </a:t>
            </a:r>
            <a:r>
              <a:rPr lang="uk-UA" dirty="0"/>
              <a:t>може допомогти у створенні статті</a:t>
            </a:r>
            <a:endParaRPr lang="en-UA" dirty="0"/>
          </a:p>
        </p:txBody>
      </p:sp>
      <p:sp>
        <p:nvSpPr>
          <p:cNvPr id="3" name="Content Placeholder 2">
            <a:extLst>
              <a:ext uri="{FF2B5EF4-FFF2-40B4-BE49-F238E27FC236}">
                <a16:creationId xmlns:a16="http://schemas.microsoft.com/office/drawing/2014/main" id="{34308BA4-426A-D0C9-6D46-46FDC8814938}"/>
              </a:ext>
            </a:extLst>
          </p:cNvPr>
          <p:cNvSpPr>
            <a:spLocks noGrp="1"/>
          </p:cNvSpPr>
          <p:nvPr>
            <p:ph idx="1"/>
          </p:nvPr>
        </p:nvSpPr>
        <p:spPr/>
        <p:txBody>
          <a:bodyPr>
            <a:normAutofit fontScale="70000" lnSpcReduction="20000"/>
          </a:bodyPr>
          <a:lstStyle/>
          <a:p>
            <a:r>
              <a:rPr lang="uk-UA" b="1" dirty="0"/>
              <a:t>Пошук інформації: </a:t>
            </a:r>
            <a:r>
              <a:rPr lang="uk-UA" dirty="0"/>
              <a:t>Я можу шукати інформацію на певну тему, забезпечуючи актуальні та достовірні дані.</a:t>
            </a:r>
          </a:p>
          <a:p>
            <a:r>
              <a:rPr lang="uk-UA" b="1" dirty="0"/>
              <a:t>Структурування матеріалу: </a:t>
            </a:r>
            <a:r>
              <a:rPr lang="uk-UA" dirty="0"/>
              <a:t>Я можу допомогти вам структурувати вашу статтю, рекомендуючи логічний порядок представлення інформації.</a:t>
            </a:r>
          </a:p>
          <a:p>
            <a:r>
              <a:rPr lang="uk-UA" b="1" dirty="0"/>
              <a:t>Перевірка фактів: </a:t>
            </a:r>
            <a:r>
              <a:rPr lang="uk-UA" dirty="0"/>
              <a:t>Я можу перевірити факти, які ви плануєте використати у вашій статті, щоб забезпечити її точність.</a:t>
            </a:r>
          </a:p>
          <a:p>
            <a:r>
              <a:rPr lang="uk-UA" b="1" dirty="0"/>
              <a:t>Формулювання ідей: </a:t>
            </a:r>
            <a:r>
              <a:rPr lang="uk-UA" dirty="0"/>
              <a:t>Я можу пропонувати ідеї для розділів або ключових пунктів, які ви можете включити в свою статтю.</a:t>
            </a:r>
          </a:p>
          <a:p>
            <a:r>
              <a:rPr lang="uk-UA" b="1" dirty="0"/>
              <a:t>Визначення стилю та </a:t>
            </a:r>
            <a:r>
              <a:rPr lang="uk-UA" b="1" dirty="0" err="1"/>
              <a:t>тона</a:t>
            </a:r>
            <a:r>
              <a:rPr lang="uk-UA" b="1" dirty="0"/>
              <a:t>: </a:t>
            </a:r>
            <a:r>
              <a:rPr lang="uk-UA" dirty="0"/>
              <a:t>Я можу допомогти вам визначити найкращий стиль та тон для вашої аудиторії, будь то формальний, неформальний, академічний тощо.</a:t>
            </a:r>
          </a:p>
          <a:p>
            <a:r>
              <a:rPr lang="uk-UA" b="1" dirty="0"/>
              <a:t>Генерація візуальних матеріалів: </a:t>
            </a:r>
            <a:r>
              <a:rPr lang="uk-UA" dirty="0"/>
              <a:t>Я можу створювати прості графіки, таблиці або навіть художні зображення, які допоможуть ілюструвати вашу статтю.</a:t>
            </a:r>
          </a:p>
          <a:p>
            <a:r>
              <a:rPr lang="uk-UA" b="1" dirty="0"/>
              <a:t>Виявлення джерел: </a:t>
            </a:r>
            <a:r>
              <a:rPr lang="uk-UA" dirty="0"/>
              <a:t>Я можу допомогти знайти джерела та цитування для підтвердження вашої аргументації.</a:t>
            </a:r>
          </a:p>
          <a:p>
            <a:r>
              <a:rPr lang="uk-UA" b="1" dirty="0"/>
              <a:t>Лінгвістична підтримка: </a:t>
            </a:r>
            <a:r>
              <a:rPr lang="uk-UA" dirty="0"/>
              <a:t>Я можу допомогти з граматикою, правописом та стилістикою тексту, а також надати переклад або варіанти формулювань.</a:t>
            </a:r>
            <a:endParaRPr lang="en-UA" dirty="0"/>
          </a:p>
        </p:txBody>
      </p:sp>
    </p:spTree>
    <p:extLst>
      <p:ext uri="{BB962C8B-B14F-4D97-AF65-F5344CB8AC3E}">
        <p14:creationId xmlns:p14="http://schemas.microsoft.com/office/powerpoint/2010/main" val="2556195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5D3E36-6E7F-2B84-F8C9-84AEA81DBA3B}"/>
              </a:ext>
            </a:extLst>
          </p:cNvPr>
          <p:cNvSpPr>
            <a:spLocks noGrp="1"/>
          </p:cNvSpPr>
          <p:nvPr>
            <p:ph type="title"/>
          </p:nvPr>
        </p:nvSpPr>
        <p:spPr/>
        <p:txBody>
          <a:bodyPr/>
          <a:lstStyle/>
          <a:p>
            <a:r>
              <a:rPr lang="uk-UA" b="1" dirty="0"/>
              <a:t>Пошук інформації</a:t>
            </a:r>
            <a:endParaRPr lang="en-UA" dirty="0"/>
          </a:p>
        </p:txBody>
      </p:sp>
      <p:sp>
        <p:nvSpPr>
          <p:cNvPr id="4" name="Content Placeholder 3">
            <a:extLst>
              <a:ext uri="{FF2B5EF4-FFF2-40B4-BE49-F238E27FC236}">
                <a16:creationId xmlns:a16="http://schemas.microsoft.com/office/drawing/2014/main" id="{74B2991B-FEF1-4F8F-CC6E-D3AF52FA579F}"/>
              </a:ext>
            </a:extLst>
          </p:cNvPr>
          <p:cNvSpPr>
            <a:spLocks noGrp="1"/>
          </p:cNvSpPr>
          <p:nvPr>
            <p:ph idx="1"/>
          </p:nvPr>
        </p:nvSpPr>
        <p:spPr/>
        <p:txBody>
          <a:bodyPr/>
          <a:lstStyle/>
          <a:p>
            <a:endParaRPr lang="en-UA"/>
          </a:p>
        </p:txBody>
      </p:sp>
      <p:sp>
        <p:nvSpPr>
          <p:cNvPr id="5" name="Text Placeholder 4">
            <a:extLst>
              <a:ext uri="{FF2B5EF4-FFF2-40B4-BE49-F238E27FC236}">
                <a16:creationId xmlns:a16="http://schemas.microsoft.com/office/drawing/2014/main" id="{D3C64CB2-2550-FEC8-818A-87BB4C6FA20B}"/>
              </a:ext>
            </a:extLst>
          </p:cNvPr>
          <p:cNvSpPr>
            <a:spLocks noGrp="1"/>
          </p:cNvSpPr>
          <p:nvPr>
            <p:ph type="body" sz="half" idx="2"/>
          </p:nvPr>
        </p:nvSpPr>
        <p:spPr/>
        <p:txBody>
          <a:bodyPr/>
          <a:lstStyle/>
          <a:p>
            <a:endParaRPr lang="en-UA"/>
          </a:p>
        </p:txBody>
      </p:sp>
      <p:pic>
        <p:nvPicPr>
          <p:cNvPr id="7" name="Picture 6">
            <a:extLst>
              <a:ext uri="{FF2B5EF4-FFF2-40B4-BE49-F238E27FC236}">
                <a16:creationId xmlns:a16="http://schemas.microsoft.com/office/drawing/2014/main" id="{B647D93B-2BD3-CFBD-7C6D-E3C8C6A2C06F}"/>
              </a:ext>
            </a:extLst>
          </p:cNvPr>
          <p:cNvPicPr>
            <a:picLocks noChangeAspect="1"/>
          </p:cNvPicPr>
          <p:nvPr/>
        </p:nvPicPr>
        <p:blipFill>
          <a:blip r:embed="rId2"/>
          <a:stretch>
            <a:fillRect/>
          </a:stretch>
        </p:blipFill>
        <p:spPr>
          <a:xfrm>
            <a:off x="4435291" y="2177271"/>
            <a:ext cx="7741619" cy="2503458"/>
          </a:xfrm>
          <a:prstGeom prst="rect">
            <a:avLst/>
          </a:prstGeom>
        </p:spPr>
      </p:pic>
    </p:spTree>
    <p:extLst>
      <p:ext uri="{BB962C8B-B14F-4D97-AF65-F5344CB8AC3E}">
        <p14:creationId xmlns:p14="http://schemas.microsoft.com/office/powerpoint/2010/main" val="1315093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2CED-D096-5353-CA85-8C3E3E8ED492}"/>
              </a:ext>
            </a:extLst>
          </p:cNvPr>
          <p:cNvSpPr>
            <a:spLocks noGrp="1"/>
          </p:cNvSpPr>
          <p:nvPr>
            <p:ph type="title"/>
          </p:nvPr>
        </p:nvSpPr>
        <p:spPr>
          <a:xfrm>
            <a:off x="723899" y="685800"/>
            <a:ext cx="4009465" cy="2157884"/>
          </a:xfrm>
        </p:spPr>
        <p:txBody>
          <a:bodyPr/>
          <a:lstStyle/>
          <a:p>
            <a:r>
              <a:rPr lang="uk-UA" b="1" dirty="0"/>
              <a:t>Визначення стилю та тону</a:t>
            </a:r>
            <a:endParaRPr lang="en-UA" dirty="0"/>
          </a:p>
        </p:txBody>
      </p:sp>
      <p:sp>
        <p:nvSpPr>
          <p:cNvPr id="3" name="Content Placeholder 2">
            <a:extLst>
              <a:ext uri="{FF2B5EF4-FFF2-40B4-BE49-F238E27FC236}">
                <a16:creationId xmlns:a16="http://schemas.microsoft.com/office/drawing/2014/main" id="{930C0D4F-0C0E-B371-625B-F47318352B0A}"/>
              </a:ext>
            </a:extLst>
          </p:cNvPr>
          <p:cNvSpPr>
            <a:spLocks noGrp="1"/>
          </p:cNvSpPr>
          <p:nvPr>
            <p:ph idx="1"/>
          </p:nvPr>
        </p:nvSpPr>
        <p:spPr/>
        <p:txBody>
          <a:bodyPr/>
          <a:lstStyle/>
          <a:p>
            <a:endParaRPr lang="en-UA"/>
          </a:p>
        </p:txBody>
      </p:sp>
      <p:sp>
        <p:nvSpPr>
          <p:cNvPr id="4" name="Text Placeholder 3">
            <a:extLst>
              <a:ext uri="{FF2B5EF4-FFF2-40B4-BE49-F238E27FC236}">
                <a16:creationId xmlns:a16="http://schemas.microsoft.com/office/drawing/2014/main" id="{B9507BB7-648C-AA71-D7D0-F62C56502097}"/>
              </a:ext>
            </a:extLst>
          </p:cNvPr>
          <p:cNvSpPr>
            <a:spLocks noGrp="1"/>
          </p:cNvSpPr>
          <p:nvPr>
            <p:ph type="body" sz="half" idx="2"/>
          </p:nvPr>
        </p:nvSpPr>
        <p:spPr/>
        <p:txBody>
          <a:bodyPr/>
          <a:lstStyle/>
          <a:p>
            <a:endParaRPr lang="en-UA"/>
          </a:p>
        </p:txBody>
      </p:sp>
      <p:pic>
        <p:nvPicPr>
          <p:cNvPr id="5" name="Picture 4">
            <a:extLst>
              <a:ext uri="{FF2B5EF4-FFF2-40B4-BE49-F238E27FC236}">
                <a16:creationId xmlns:a16="http://schemas.microsoft.com/office/drawing/2014/main" id="{DFF735A9-E727-7614-CD92-75B6386EB042}"/>
              </a:ext>
            </a:extLst>
          </p:cNvPr>
          <p:cNvPicPr>
            <a:picLocks noChangeAspect="1"/>
          </p:cNvPicPr>
          <p:nvPr/>
        </p:nvPicPr>
        <p:blipFill>
          <a:blip r:embed="rId2"/>
          <a:stretch>
            <a:fillRect/>
          </a:stretch>
        </p:blipFill>
        <p:spPr>
          <a:xfrm>
            <a:off x="5171488" y="0"/>
            <a:ext cx="7020512" cy="6858000"/>
          </a:xfrm>
          <a:prstGeom prst="rect">
            <a:avLst/>
          </a:prstGeom>
        </p:spPr>
      </p:pic>
    </p:spTree>
    <p:extLst>
      <p:ext uri="{BB962C8B-B14F-4D97-AF65-F5344CB8AC3E}">
        <p14:creationId xmlns:p14="http://schemas.microsoft.com/office/powerpoint/2010/main" val="2918578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2CED-D096-5353-CA85-8C3E3E8ED492}"/>
              </a:ext>
            </a:extLst>
          </p:cNvPr>
          <p:cNvSpPr>
            <a:spLocks noGrp="1"/>
          </p:cNvSpPr>
          <p:nvPr>
            <p:ph type="title"/>
          </p:nvPr>
        </p:nvSpPr>
        <p:spPr>
          <a:xfrm>
            <a:off x="723899" y="685800"/>
            <a:ext cx="4009465" cy="2157884"/>
          </a:xfrm>
        </p:spPr>
        <p:txBody>
          <a:bodyPr/>
          <a:lstStyle/>
          <a:p>
            <a:r>
              <a:rPr lang="uk-UA" b="1" dirty="0"/>
              <a:t>Визначення стилю та тону</a:t>
            </a:r>
            <a:endParaRPr lang="en-UA" dirty="0"/>
          </a:p>
        </p:txBody>
      </p:sp>
      <p:sp>
        <p:nvSpPr>
          <p:cNvPr id="3" name="Content Placeholder 2">
            <a:extLst>
              <a:ext uri="{FF2B5EF4-FFF2-40B4-BE49-F238E27FC236}">
                <a16:creationId xmlns:a16="http://schemas.microsoft.com/office/drawing/2014/main" id="{930C0D4F-0C0E-B371-625B-F47318352B0A}"/>
              </a:ext>
            </a:extLst>
          </p:cNvPr>
          <p:cNvSpPr>
            <a:spLocks noGrp="1"/>
          </p:cNvSpPr>
          <p:nvPr>
            <p:ph idx="1"/>
          </p:nvPr>
        </p:nvSpPr>
        <p:spPr/>
        <p:txBody>
          <a:bodyPr/>
          <a:lstStyle/>
          <a:p>
            <a:endParaRPr lang="en-UA"/>
          </a:p>
        </p:txBody>
      </p:sp>
      <p:sp>
        <p:nvSpPr>
          <p:cNvPr id="4" name="Text Placeholder 3">
            <a:extLst>
              <a:ext uri="{FF2B5EF4-FFF2-40B4-BE49-F238E27FC236}">
                <a16:creationId xmlns:a16="http://schemas.microsoft.com/office/drawing/2014/main" id="{B9507BB7-648C-AA71-D7D0-F62C56502097}"/>
              </a:ext>
            </a:extLst>
          </p:cNvPr>
          <p:cNvSpPr>
            <a:spLocks noGrp="1"/>
          </p:cNvSpPr>
          <p:nvPr>
            <p:ph type="body" sz="half" idx="2"/>
          </p:nvPr>
        </p:nvSpPr>
        <p:spPr/>
        <p:txBody>
          <a:bodyPr/>
          <a:lstStyle/>
          <a:p>
            <a:endParaRPr lang="en-UA"/>
          </a:p>
        </p:txBody>
      </p:sp>
      <p:pic>
        <p:nvPicPr>
          <p:cNvPr id="6" name="Picture 5">
            <a:extLst>
              <a:ext uri="{FF2B5EF4-FFF2-40B4-BE49-F238E27FC236}">
                <a16:creationId xmlns:a16="http://schemas.microsoft.com/office/drawing/2014/main" id="{922A20DE-593A-5907-E1A2-8026AD781380}"/>
              </a:ext>
            </a:extLst>
          </p:cNvPr>
          <p:cNvPicPr>
            <a:picLocks noChangeAspect="1"/>
          </p:cNvPicPr>
          <p:nvPr/>
        </p:nvPicPr>
        <p:blipFill>
          <a:blip r:embed="rId2"/>
          <a:stretch>
            <a:fillRect/>
          </a:stretch>
        </p:blipFill>
        <p:spPr>
          <a:xfrm>
            <a:off x="5914292" y="0"/>
            <a:ext cx="6277708" cy="6858000"/>
          </a:xfrm>
          <a:prstGeom prst="rect">
            <a:avLst/>
          </a:prstGeom>
        </p:spPr>
      </p:pic>
    </p:spTree>
    <p:extLst>
      <p:ext uri="{BB962C8B-B14F-4D97-AF65-F5344CB8AC3E}">
        <p14:creationId xmlns:p14="http://schemas.microsoft.com/office/powerpoint/2010/main" val="2137170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5D3E36-6E7F-2B84-F8C9-84AEA81DBA3B}"/>
              </a:ext>
            </a:extLst>
          </p:cNvPr>
          <p:cNvSpPr>
            <a:spLocks noGrp="1"/>
          </p:cNvSpPr>
          <p:nvPr>
            <p:ph type="title"/>
          </p:nvPr>
        </p:nvSpPr>
        <p:spPr/>
        <p:txBody>
          <a:bodyPr/>
          <a:lstStyle/>
          <a:p>
            <a:r>
              <a:rPr lang="uk-UA" b="1" dirty="0"/>
              <a:t>Перевірка фактів</a:t>
            </a:r>
            <a:endParaRPr lang="en-UA" dirty="0"/>
          </a:p>
        </p:txBody>
      </p:sp>
      <p:sp>
        <p:nvSpPr>
          <p:cNvPr id="4" name="Content Placeholder 3">
            <a:extLst>
              <a:ext uri="{FF2B5EF4-FFF2-40B4-BE49-F238E27FC236}">
                <a16:creationId xmlns:a16="http://schemas.microsoft.com/office/drawing/2014/main" id="{74B2991B-FEF1-4F8F-CC6E-D3AF52FA579F}"/>
              </a:ext>
            </a:extLst>
          </p:cNvPr>
          <p:cNvSpPr>
            <a:spLocks noGrp="1"/>
          </p:cNvSpPr>
          <p:nvPr>
            <p:ph idx="1"/>
          </p:nvPr>
        </p:nvSpPr>
        <p:spPr/>
        <p:txBody>
          <a:bodyPr/>
          <a:lstStyle/>
          <a:p>
            <a:endParaRPr lang="en-UA"/>
          </a:p>
        </p:txBody>
      </p:sp>
      <p:sp>
        <p:nvSpPr>
          <p:cNvPr id="5" name="Text Placeholder 4">
            <a:extLst>
              <a:ext uri="{FF2B5EF4-FFF2-40B4-BE49-F238E27FC236}">
                <a16:creationId xmlns:a16="http://schemas.microsoft.com/office/drawing/2014/main" id="{D3C64CB2-2550-FEC8-818A-87BB4C6FA20B}"/>
              </a:ext>
            </a:extLst>
          </p:cNvPr>
          <p:cNvSpPr>
            <a:spLocks noGrp="1"/>
          </p:cNvSpPr>
          <p:nvPr>
            <p:ph type="body" sz="half" idx="2"/>
          </p:nvPr>
        </p:nvSpPr>
        <p:spPr/>
        <p:txBody>
          <a:bodyPr/>
          <a:lstStyle/>
          <a:p>
            <a:endParaRPr lang="en-UA"/>
          </a:p>
        </p:txBody>
      </p:sp>
      <p:pic>
        <p:nvPicPr>
          <p:cNvPr id="6" name="Picture 5">
            <a:extLst>
              <a:ext uri="{FF2B5EF4-FFF2-40B4-BE49-F238E27FC236}">
                <a16:creationId xmlns:a16="http://schemas.microsoft.com/office/drawing/2014/main" id="{19969DE3-97BC-131B-C910-D21F080C7C7C}"/>
              </a:ext>
            </a:extLst>
          </p:cNvPr>
          <p:cNvPicPr>
            <a:picLocks noChangeAspect="1"/>
          </p:cNvPicPr>
          <p:nvPr/>
        </p:nvPicPr>
        <p:blipFill>
          <a:blip r:embed="rId2"/>
          <a:stretch>
            <a:fillRect/>
          </a:stretch>
        </p:blipFill>
        <p:spPr>
          <a:xfrm>
            <a:off x="4419600" y="793167"/>
            <a:ext cx="7772400" cy="5379032"/>
          </a:xfrm>
          <a:prstGeom prst="rect">
            <a:avLst/>
          </a:prstGeom>
        </p:spPr>
      </p:pic>
    </p:spTree>
    <p:extLst>
      <p:ext uri="{BB962C8B-B14F-4D97-AF65-F5344CB8AC3E}">
        <p14:creationId xmlns:p14="http://schemas.microsoft.com/office/powerpoint/2010/main" val="1921201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DE36BC-A35F-76E3-86BF-A29EE0C05581}"/>
              </a:ext>
            </a:extLst>
          </p:cNvPr>
          <p:cNvPicPr>
            <a:picLocks noChangeAspect="1"/>
          </p:cNvPicPr>
          <p:nvPr/>
        </p:nvPicPr>
        <p:blipFill>
          <a:blip r:embed="rId2"/>
          <a:stretch>
            <a:fillRect/>
          </a:stretch>
        </p:blipFill>
        <p:spPr>
          <a:xfrm>
            <a:off x="4419600" y="1674109"/>
            <a:ext cx="7772400" cy="4680415"/>
          </a:xfrm>
          <a:prstGeom prst="rect">
            <a:avLst/>
          </a:prstGeom>
        </p:spPr>
      </p:pic>
      <p:sp>
        <p:nvSpPr>
          <p:cNvPr id="3" name="Title 2">
            <a:extLst>
              <a:ext uri="{FF2B5EF4-FFF2-40B4-BE49-F238E27FC236}">
                <a16:creationId xmlns:a16="http://schemas.microsoft.com/office/drawing/2014/main" id="{B05D3E36-6E7F-2B84-F8C9-84AEA81DBA3B}"/>
              </a:ext>
            </a:extLst>
          </p:cNvPr>
          <p:cNvSpPr>
            <a:spLocks noGrp="1"/>
          </p:cNvSpPr>
          <p:nvPr>
            <p:ph type="title"/>
          </p:nvPr>
        </p:nvSpPr>
        <p:spPr>
          <a:xfrm>
            <a:off x="723900" y="685800"/>
            <a:ext cx="5372100" cy="2157884"/>
          </a:xfrm>
        </p:spPr>
        <p:txBody>
          <a:bodyPr/>
          <a:lstStyle/>
          <a:p>
            <a:r>
              <a:rPr lang="uk-UA" b="1" dirty="0"/>
              <a:t>Формулювання ідей</a:t>
            </a:r>
            <a:endParaRPr lang="en-UA" dirty="0"/>
          </a:p>
        </p:txBody>
      </p:sp>
      <p:sp>
        <p:nvSpPr>
          <p:cNvPr id="5" name="Text Placeholder 4">
            <a:extLst>
              <a:ext uri="{FF2B5EF4-FFF2-40B4-BE49-F238E27FC236}">
                <a16:creationId xmlns:a16="http://schemas.microsoft.com/office/drawing/2014/main" id="{D3C64CB2-2550-FEC8-818A-87BB4C6FA20B}"/>
              </a:ext>
            </a:extLst>
          </p:cNvPr>
          <p:cNvSpPr>
            <a:spLocks noGrp="1"/>
          </p:cNvSpPr>
          <p:nvPr>
            <p:ph type="body" sz="half" idx="2"/>
          </p:nvPr>
        </p:nvSpPr>
        <p:spPr/>
        <p:txBody>
          <a:bodyPr/>
          <a:lstStyle/>
          <a:p>
            <a:endParaRPr lang="en-UA"/>
          </a:p>
        </p:txBody>
      </p:sp>
    </p:spTree>
    <p:extLst>
      <p:ext uri="{BB962C8B-B14F-4D97-AF65-F5344CB8AC3E}">
        <p14:creationId xmlns:p14="http://schemas.microsoft.com/office/powerpoint/2010/main" val="2634161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6002-302D-C8FA-F66E-612637654695}"/>
              </a:ext>
            </a:extLst>
          </p:cNvPr>
          <p:cNvSpPr>
            <a:spLocks noGrp="1"/>
          </p:cNvSpPr>
          <p:nvPr>
            <p:ph type="title"/>
          </p:nvPr>
        </p:nvSpPr>
        <p:spPr/>
        <p:txBody>
          <a:bodyPr/>
          <a:lstStyle/>
          <a:p>
            <a:r>
              <a:rPr lang="uk-UA" b="1" dirty="0"/>
              <a:t>Виявлення джерел</a:t>
            </a:r>
            <a:endParaRPr lang="en-UA" dirty="0"/>
          </a:p>
        </p:txBody>
      </p:sp>
      <p:sp>
        <p:nvSpPr>
          <p:cNvPr id="3" name="Content Placeholder 2">
            <a:extLst>
              <a:ext uri="{FF2B5EF4-FFF2-40B4-BE49-F238E27FC236}">
                <a16:creationId xmlns:a16="http://schemas.microsoft.com/office/drawing/2014/main" id="{B9F5C6D8-814F-8E87-C9D7-8B8200E77D8A}"/>
              </a:ext>
            </a:extLst>
          </p:cNvPr>
          <p:cNvSpPr>
            <a:spLocks noGrp="1"/>
          </p:cNvSpPr>
          <p:nvPr>
            <p:ph idx="1"/>
          </p:nvPr>
        </p:nvSpPr>
        <p:spPr/>
        <p:txBody>
          <a:bodyPr/>
          <a:lstStyle/>
          <a:p>
            <a:endParaRPr lang="en-UA"/>
          </a:p>
        </p:txBody>
      </p:sp>
      <p:sp>
        <p:nvSpPr>
          <p:cNvPr id="4" name="Text Placeholder 3">
            <a:extLst>
              <a:ext uri="{FF2B5EF4-FFF2-40B4-BE49-F238E27FC236}">
                <a16:creationId xmlns:a16="http://schemas.microsoft.com/office/drawing/2014/main" id="{D70A942F-046A-B42E-709F-FB5AAD90A9A3}"/>
              </a:ext>
            </a:extLst>
          </p:cNvPr>
          <p:cNvSpPr>
            <a:spLocks noGrp="1"/>
          </p:cNvSpPr>
          <p:nvPr>
            <p:ph type="body" sz="half" idx="2"/>
          </p:nvPr>
        </p:nvSpPr>
        <p:spPr/>
        <p:txBody>
          <a:bodyPr/>
          <a:lstStyle/>
          <a:p>
            <a:endParaRPr lang="en-UA"/>
          </a:p>
        </p:txBody>
      </p:sp>
      <p:pic>
        <p:nvPicPr>
          <p:cNvPr id="5" name="Picture 4">
            <a:extLst>
              <a:ext uri="{FF2B5EF4-FFF2-40B4-BE49-F238E27FC236}">
                <a16:creationId xmlns:a16="http://schemas.microsoft.com/office/drawing/2014/main" id="{183C1B8C-DD8F-E9FA-0955-6A6C9BD9D45B}"/>
              </a:ext>
            </a:extLst>
          </p:cNvPr>
          <p:cNvPicPr>
            <a:picLocks noChangeAspect="1"/>
          </p:cNvPicPr>
          <p:nvPr/>
        </p:nvPicPr>
        <p:blipFill>
          <a:blip r:embed="rId2"/>
          <a:stretch>
            <a:fillRect/>
          </a:stretch>
        </p:blipFill>
        <p:spPr>
          <a:xfrm>
            <a:off x="4419600" y="1864426"/>
            <a:ext cx="7772400" cy="3129148"/>
          </a:xfrm>
          <a:prstGeom prst="rect">
            <a:avLst/>
          </a:prstGeom>
        </p:spPr>
      </p:pic>
    </p:spTree>
    <p:extLst>
      <p:ext uri="{BB962C8B-B14F-4D97-AF65-F5344CB8AC3E}">
        <p14:creationId xmlns:p14="http://schemas.microsoft.com/office/powerpoint/2010/main" val="1695707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832AC-7A3F-8F0C-36B2-B63784A6A453}"/>
              </a:ext>
            </a:extLst>
          </p:cNvPr>
          <p:cNvSpPr>
            <a:spLocks noGrp="1"/>
          </p:cNvSpPr>
          <p:nvPr>
            <p:ph type="title"/>
          </p:nvPr>
        </p:nvSpPr>
        <p:spPr/>
        <p:txBody>
          <a:bodyPr/>
          <a:lstStyle/>
          <a:p>
            <a:r>
              <a:rPr lang="uk-UA" dirty="0"/>
              <a:t>Нові можливості </a:t>
            </a:r>
            <a:endParaRPr lang="en-UA" dirty="0"/>
          </a:p>
        </p:txBody>
      </p:sp>
      <p:sp>
        <p:nvSpPr>
          <p:cNvPr id="3" name="Content Placeholder 2">
            <a:extLst>
              <a:ext uri="{FF2B5EF4-FFF2-40B4-BE49-F238E27FC236}">
                <a16:creationId xmlns:a16="http://schemas.microsoft.com/office/drawing/2014/main" id="{757C3C4E-285A-568D-B94B-73F7C9CEFB0E}"/>
              </a:ext>
            </a:extLst>
          </p:cNvPr>
          <p:cNvSpPr>
            <a:spLocks noGrp="1"/>
          </p:cNvSpPr>
          <p:nvPr>
            <p:ph idx="1"/>
          </p:nvPr>
        </p:nvSpPr>
        <p:spPr/>
        <p:txBody>
          <a:bodyPr>
            <a:normAutofit fontScale="92500" lnSpcReduction="10000"/>
          </a:bodyPr>
          <a:lstStyle/>
          <a:p>
            <a:r>
              <a:rPr lang="uk-UA" dirty="0"/>
              <a:t>Тепер можна відправити ЗНАЧНО більше тексту, приблизно 300 друкованих сторінки</a:t>
            </a:r>
          </a:p>
          <a:p>
            <a:r>
              <a:rPr lang="uk-UA" dirty="0"/>
              <a:t>Оновлені дані квітень 2023 і будуть продовжувати оновлення</a:t>
            </a:r>
          </a:p>
          <a:p>
            <a:r>
              <a:rPr lang="uk-UA" dirty="0"/>
              <a:t>Швидкість роботи виросла у 2 рази</a:t>
            </a:r>
          </a:p>
          <a:p>
            <a:r>
              <a:rPr lang="uk-UA" dirty="0"/>
              <a:t>Для розробників більше контролю – </a:t>
            </a:r>
            <a:r>
              <a:rPr lang="en-GB" dirty="0"/>
              <a:t>JSON </a:t>
            </a:r>
            <a:r>
              <a:rPr lang="uk-UA" dirty="0"/>
              <a:t>на вхід і на вихід як стандарт</a:t>
            </a:r>
          </a:p>
          <a:p>
            <a:r>
              <a:rPr lang="uk-UA" dirty="0"/>
              <a:t>Нові моделі по АРІ включно з </a:t>
            </a:r>
            <a:r>
              <a:rPr lang="en-GB" dirty="0"/>
              <a:t>DALL-E 3 </a:t>
            </a:r>
            <a:r>
              <a:rPr lang="uk-UA" dirty="0"/>
              <a:t>та </a:t>
            </a:r>
            <a:r>
              <a:rPr lang="en-GB" dirty="0"/>
              <a:t>Code </a:t>
            </a:r>
            <a:r>
              <a:rPr lang="en-GB" dirty="0" err="1"/>
              <a:t>Enterpreter</a:t>
            </a:r>
            <a:endParaRPr lang="en-GB" dirty="0"/>
          </a:p>
          <a:p>
            <a:r>
              <a:rPr lang="en-GB" dirty="0"/>
              <a:t>Finetuning GPT4 </a:t>
            </a:r>
            <a:r>
              <a:rPr lang="uk-UA" dirty="0"/>
              <a:t>і новий спосіб навчання моделей – </a:t>
            </a:r>
            <a:r>
              <a:rPr lang="en-GB" dirty="0"/>
              <a:t>custom models</a:t>
            </a:r>
          </a:p>
          <a:p>
            <a:r>
              <a:rPr lang="uk-UA" dirty="0"/>
              <a:t>По </a:t>
            </a:r>
            <a:r>
              <a:rPr lang="en-GB" dirty="0"/>
              <a:t>API </a:t>
            </a:r>
            <a:r>
              <a:rPr lang="uk-UA" dirty="0"/>
              <a:t>у 3 рази дешевше на вхід і у 2 рази дешевше на вихід в порівнянні з 4 версією</a:t>
            </a:r>
          </a:p>
          <a:p>
            <a:r>
              <a:rPr lang="uk-UA" dirty="0"/>
              <a:t>Можна створювати свої власні асистенти навчені на власних даних</a:t>
            </a:r>
          </a:p>
        </p:txBody>
      </p:sp>
    </p:spTree>
    <p:extLst>
      <p:ext uri="{BB962C8B-B14F-4D97-AF65-F5344CB8AC3E}">
        <p14:creationId xmlns:p14="http://schemas.microsoft.com/office/powerpoint/2010/main" val="4173346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8EDB2-AC0C-8495-E5E2-A0E7B3188B6A}"/>
              </a:ext>
            </a:extLst>
          </p:cNvPr>
          <p:cNvSpPr>
            <a:spLocks noGrp="1"/>
          </p:cNvSpPr>
          <p:nvPr>
            <p:ph type="title"/>
          </p:nvPr>
        </p:nvSpPr>
        <p:spPr/>
        <p:txBody>
          <a:bodyPr/>
          <a:lstStyle/>
          <a:p>
            <a:r>
              <a:rPr lang="uk-UA" dirty="0"/>
              <a:t>Плагіни</a:t>
            </a:r>
            <a:endParaRPr lang="en-UA" dirty="0"/>
          </a:p>
        </p:txBody>
      </p:sp>
      <p:sp>
        <p:nvSpPr>
          <p:cNvPr id="3" name="Content Placeholder 2">
            <a:extLst>
              <a:ext uri="{FF2B5EF4-FFF2-40B4-BE49-F238E27FC236}">
                <a16:creationId xmlns:a16="http://schemas.microsoft.com/office/drawing/2014/main" id="{18505553-0AD6-8DCD-16FB-9CEE0321FE5C}"/>
              </a:ext>
            </a:extLst>
          </p:cNvPr>
          <p:cNvSpPr>
            <a:spLocks noGrp="1"/>
          </p:cNvSpPr>
          <p:nvPr>
            <p:ph idx="1"/>
          </p:nvPr>
        </p:nvSpPr>
        <p:spPr/>
        <p:txBody>
          <a:bodyPr/>
          <a:lstStyle/>
          <a:p>
            <a:endParaRPr lang="en-UA"/>
          </a:p>
        </p:txBody>
      </p:sp>
      <p:pic>
        <p:nvPicPr>
          <p:cNvPr id="4" name="Picture 3">
            <a:extLst>
              <a:ext uri="{FF2B5EF4-FFF2-40B4-BE49-F238E27FC236}">
                <a16:creationId xmlns:a16="http://schemas.microsoft.com/office/drawing/2014/main" id="{7D390C9F-A4B0-BE90-89FB-D03DAF6E40AA}"/>
              </a:ext>
            </a:extLst>
          </p:cNvPr>
          <p:cNvPicPr>
            <a:picLocks noChangeAspect="1"/>
          </p:cNvPicPr>
          <p:nvPr/>
        </p:nvPicPr>
        <p:blipFill>
          <a:blip r:embed="rId2"/>
          <a:stretch>
            <a:fillRect/>
          </a:stretch>
        </p:blipFill>
        <p:spPr>
          <a:xfrm>
            <a:off x="1371600" y="2309247"/>
            <a:ext cx="7772400" cy="4269946"/>
          </a:xfrm>
          <a:prstGeom prst="rect">
            <a:avLst/>
          </a:prstGeom>
        </p:spPr>
      </p:pic>
    </p:spTree>
    <p:extLst>
      <p:ext uri="{BB962C8B-B14F-4D97-AF65-F5344CB8AC3E}">
        <p14:creationId xmlns:p14="http://schemas.microsoft.com/office/powerpoint/2010/main" val="4168366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AEF0-3325-862A-3315-83EF60B326BE}"/>
              </a:ext>
            </a:extLst>
          </p:cNvPr>
          <p:cNvSpPr>
            <a:spLocks noGrp="1"/>
          </p:cNvSpPr>
          <p:nvPr>
            <p:ph type="title"/>
          </p:nvPr>
        </p:nvSpPr>
        <p:spPr/>
        <p:txBody>
          <a:bodyPr/>
          <a:lstStyle/>
          <a:p>
            <a:r>
              <a:rPr lang="uk-UA" dirty="0"/>
              <a:t>Про мене</a:t>
            </a:r>
            <a:endParaRPr lang="en-UA" dirty="0"/>
          </a:p>
        </p:txBody>
      </p:sp>
      <p:sp>
        <p:nvSpPr>
          <p:cNvPr id="3" name="Content Placeholder 2">
            <a:extLst>
              <a:ext uri="{FF2B5EF4-FFF2-40B4-BE49-F238E27FC236}">
                <a16:creationId xmlns:a16="http://schemas.microsoft.com/office/drawing/2014/main" id="{EA81A3EA-3C85-4C98-180F-8B77FEA66394}"/>
              </a:ext>
            </a:extLst>
          </p:cNvPr>
          <p:cNvSpPr>
            <a:spLocks noGrp="1"/>
          </p:cNvSpPr>
          <p:nvPr>
            <p:ph idx="1"/>
          </p:nvPr>
        </p:nvSpPr>
        <p:spPr/>
        <p:txBody>
          <a:bodyPr/>
          <a:lstStyle/>
          <a:p>
            <a:r>
              <a:rPr lang="uk-UA" dirty="0"/>
              <a:t>Старший дизайн менеджер в компанії </a:t>
            </a:r>
            <a:r>
              <a:rPr lang="uk-UA" dirty="0" err="1"/>
              <a:t>ДжастАнсвер</a:t>
            </a:r>
            <a:endParaRPr lang="uk-UA" dirty="0"/>
          </a:p>
          <a:p>
            <a:r>
              <a:rPr lang="uk-UA" dirty="0"/>
              <a:t>15 років в </a:t>
            </a:r>
            <a:r>
              <a:rPr lang="en-US" dirty="0"/>
              <a:t>IT</a:t>
            </a:r>
            <a:endParaRPr lang="uk-UA" dirty="0"/>
          </a:p>
          <a:p>
            <a:r>
              <a:rPr lang="uk-UA" dirty="0"/>
              <a:t>Аспірант</a:t>
            </a:r>
            <a:r>
              <a:rPr lang="en-US" dirty="0"/>
              <a:t> </a:t>
            </a:r>
            <a:r>
              <a:rPr lang="uk-UA" dirty="0"/>
              <a:t>кафедри політології  </a:t>
            </a:r>
          </a:p>
          <a:p>
            <a:endParaRPr lang="en-UA" dirty="0"/>
          </a:p>
        </p:txBody>
      </p:sp>
    </p:spTree>
    <p:extLst>
      <p:ext uri="{BB962C8B-B14F-4D97-AF65-F5344CB8AC3E}">
        <p14:creationId xmlns:p14="http://schemas.microsoft.com/office/powerpoint/2010/main" val="2097001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22A43-7B57-3C9C-771E-14AEA021DB07}"/>
              </a:ext>
            </a:extLst>
          </p:cNvPr>
          <p:cNvSpPr>
            <a:spLocks noGrp="1"/>
          </p:cNvSpPr>
          <p:nvPr>
            <p:ph type="title"/>
          </p:nvPr>
        </p:nvSpPr>
        <p:spPr/>
        <p:txBody>
          <a:bodyPr/>
          <a:lstStyle/>
          <a:p>
            <a:endParaRPr lang="en-UA"/>
          </a:p>
        </p:txBody>
      </p:sp>
      <p:sp>
        <p:nvSpPr>
          <p:cNvPr id="3" name="Content Placeholder 2">
            <a:extLst>
              <a:ext uri="{FF2B5EF4-FFF2-40B4-BE49-F238E27FC236}">
                <a16:creationId xmlns:a16="http://schemas.microsoft.com/office/drawing/2014/main" id="{A60C3ACC-6A2A-7295-4F07-3BC7C83B2936}"/>
              </a:ext>
            </a:extLst>
          </p:cNvPr>
          <p:cNvSpPr>
            <a:spLocks noGrp="1"/>
          </p:cNvSpPr>
          <p:nvPr>
            <p:ph idx="1"/>
          </p:nvPr>
        </p:nvSpPr>
        <p:spPr/>
        <p:txBody>
          <a:bodyPr/>
          <a:lstStyle/>
          <a:p>
            <a:endParaRPr lang="en-UA"/>
          </a:p>
        </p:txBody>
      </p:sp>
      <p:pic>
        <p:nvPicPr>
          <p:cNvPr id="4098" name="Picture 2" descr="Open AI just announced custom versions of ChatGPT called GPTs What ideas do  you have for GPTs to create? : r/OpenAI">
            <a:extLst>
              <a:ext uri="{FF2B5EF4-FFF2-40B4-BE49-F238E27FC236}">
                <a16:creationId xmlns:a16="http://schemas.microsoft.com/office/drawing/2014/main" id="{F3D328EB-1C1E-ED17-C8F5-A807DB1E0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727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B4E2-AE4C-1158-4F1F-4A15E6FD25A8}"/>
              </a:ext>
            </a:extLst>
          </p:cNvPr>
          <p:cNvSpPr>
            <a:spLocks noGrp="1"/>
          </p:cNvSpPr>
          <p:nvPr>
            <p:ph type="ctrTitle"/>
          </p:nvPr>
        </p:nvSpPr>
        <p:spPr>
          <a:xfrm>
            <a:off x="1915128" y="810491"/>
            <a:ext cx="8361229" cy="4530436"/>
          </a:xfrm>
        </p:spPr>
        <p:txBody>
          <a:bodyPr>
            <a:normAutofit/>
          </a:bodyPr>
          <a:lstStyle/>
          <a:p>
            <a:r>
              <a:rPr lang="uk-UA" b="0" i="0" u="none" strike="noStrike" dirty="0">
                <a:solidFill>
                  <a:srgbClr val="000000"/>
                </a:solidFill>
                <a:effectLst/>
              </a:rPr>
              <a:t>Аналіз інформації та генерація висновків на основі даних</a:t>
            </a:r>
            <a:endParaRPr lang="en-UA" dirty="0"/>
          </a:p>
        </p:txBody>
      </p:sp>
    </p:spTree>
    <p:extLst>
      <p:ext uri="{BB962C8B-B14F-4D97-AF65-F5344CB8AC3E}">
        <p14:creationId xmlns:p14="http://schemas.microsoft.com/office/powerpoint/2010/main" val="3938251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78A4-557D-B971-BD1D-1854201ECC0F}"/>
              </a:ext>
            </a:extLst>
          </p:cNvPr>
          <p:cNvSpPr>
            <a:spLocks noGrp="1"/>
          </p:cNvSpPr>
          <p:nvPr>
            <p:ph type="title"/>
          </p:nvPr>
        </p:nvSpPr>
        <p:spPr/>
        <p:txBody>
          <a:bodyPr/>
          <a:lstStyle/>
          <a:p>
            <a:r>
              <a:rPr lang="uk-UA" dirty="0"/>
              <a:t>Як ШІ може допомогти в політичній науці </a:t>
            </a:r>
            <a:endParaRPr lang="en-UA" dirty="0"/>
          </a:p>
        </p:txBody>
      </p:sp>
      <p:sp>
        <p:nvSpPr>
          <p:cNvPr id="3" name="Content Placeholder 2">
            <a:extLst>
              <a:ext uri="{FF2B5EF4-FFF2-40B4-BE49-F238E27FC236}">
                <a16:creationId xmlns:a16="http://schemas.microsoft.com/office/drawing/2014/main" id="{4AAE5C0C-CB90-8252-79C9-0D32091185F3}"/>
              </a:ext>
            </a:extLst>
          </p:cNvPr>
          <p:cNvSpPr>
            <a:spLocks noGrp="1"/>
          </p:cNvSpPr>
          <p:nvPr>
            <p:ph idx="1"/>
          </p:nvPr>
        </p:nvSpPr>
        <p:spPr>
          <a:xfrm>
            <a:off x="1371600" y="2286000"/>
            <a:ext cx="9601200" cy="4114800"/>
          </a:xfrm>
        </p:spPr>
        <p:txBody>
          <a:bodyPr>
            <a:normAutofit fontScale="92500" lnSpcReduction="20000"/>
          </a:bodyPr>
          <a:lstStyle/>
          <a:p>
            <a:r>
              <a:rPr lang="uk-UA" sz="1800" b="1" dirty="0"/>
              <a:t>Аналіз даних і моделювання: </a:t>
            </a:r>
            <a:r>
              <a:rPr lang="uk-UA" sz="1800" dirty="0"/>
              <a:t>алгоритми штучного інтелекту можуть обробляти великі обсяги даних, включаючи поведінку виборців, результати виборів і політичні промови, для визначення закономірностей і тенденцій. Це може бути особливо корисним для моделювання результатів виборів, розуміння громадської думки та аналізу впливу політики.</a:t>
            </a:r>
          </a:p>
          <a:p>
            <a:r>
              <a:rPr lang="uk-UA" sz="1800" b="1" dirty="0"/>
              <a:t>Обробка природної мови (</a:t>
            </a:r>
            <a:r>
              <a:rPr lang="en-GB" sz="1800" b="1" dirty="0"/>
              <a:t>NLP): </a:t>
            </a:r>
            <a:r>
              <a:rPr lang="uk-UA" sz="1800" dirty="0"/>
              <a:t>методи </a:t>
            </a:r>
            <a:r>
              <a:rPr lang="en-GB" sz="1800" dirty="0"/>
              <a:t>NLP </a:t>
            </a:r>
            <a:r>
              <a:rPr lang="uk-UA" sz="1800" dirty="0"/>
              <a:t>можна використовувати для аналізу політичного дискурсу, наприклад промов, дебатів і публікацій у соціальних мережах. Це може допомогти в аналізі настроїв, виявленні змін у громадській думці та розумінні риторики політичних лідерів.</a:t>
            </a:r>
          </a:p>
          <a:p>
            <a:r>
              <a:rPr lang="uk-UA" sz="1800" b="1" dirty="0"/>
              <a:t>Прогностична аналітика: </a:t>
            </a:r>
            <a:r>
              <a:rPr lang="uk-UA" sz="1800" dirty="0"/>
              <a:t>штучний інтелект може прогнозувати політичні події, такі як результати виборів або ймовірність змін політики, аналізуючи історичні дані та поточні тенденції. Це може бути особливо корисним для політичних стратегів, політиків і дослідників.</a:t>
            </a:r>
          </a:p>
          <a:p>
            <a:r>
              <a:rPr lang="uk-UA" sz="1800" b="1" dirty="0"/>
              <a:t>Аналіз соціальних медіа</a:t>
            </a:r>
            <a:r>
              <a:rPr lang="uk-UA" sz="1800" dirty="0"/>
              <a:t>: штучний інтелект може контролювати та аналізувати платформи соціальних мереж, щоб оцінювати громадську думку, відстежувати поширення інформації та дезінформації та розуміти динаміку політичних рухів і кампаній.</a:t>
            </a:r>
          </a:p>
          <a:p>
            <a:r>
              <a:rPr lang="uk-UA" sz="1800" b="1" dirty="0"/>
              <a:t>Симуляції та аналіз сценаріїв: </a:t>
            </a:r>
            <a:r>
              <a:rPr lang="uk-UA" sz="1800" dirty="0"/>
              <a:t>ШІ може моделювати складні політичні сценарії, враховуючи численні змінні та результати. Це може допомогти у стратегічному плануванні, розробці політики та розумінні потенційного впливу різних політичних рішень.</a:t>
            </a:r>
            <a:endParaRPr lang="en-UA" sz="1800" dirty="0"/>
          </a:p>
        </p:txBody>
      </p:sp>
    </p:spTree>
    <p:extLst>
      <p:ext uri="{BB962C8B-B14F-4D97-AF65-F5344CB8AC3E}">
        <p14:creationId xmlns:p14="http://schemas.microsoft.com/office/powerpoint/2010/main" val="4252631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78A4-557D-B971-BD1D-1854201ECC0F}"/>
              </a:ext>
            </a:extLst>
          </p:cNvPr>
          <p:cNvSpPr>
            <a:spLocks noGrp="1"/>
          </p:cNvSpPr>
          <p:nvPr>
            <p:ph type="title"/>
          </p:nvPr>
        </p:nvSpPr>
        <p:spPr/>
        <p:txBody>
          <a:bodyPr/>
          <a:lstStyle/>
          <a:p>
            <a:r>
              <a:rPr lang="uk-UA" dirty="0"/>
              <a:t>Як ШІ може допомогти в політичній науці </a:t>
            </a:r>
            <a:endParaRPr lang="en-UA" dirty="0"/>
          </a:p>
        </p:txBody>
      </p:sp>
      <p:sp>
        <p:nvSpPr>
          <p:cNvPr id="3" name="Content Placeholder 2">
            <a:extLst>
              <a:ext uri="{FF2B5EF4-FFF2-40B4-BE49-F238E27FC236}">
                <a16:creationId xmlns:a16="http://schemas.microsoft.com/office/drawing/2014/main" id="{4AAE5C0C-CB90-8252-79C9-0D32091185F3}"/>
              </a:ext>
            </a:extLst>
          </p:cNvPr>
          <p:cNvSpPr>
            <a:spLocks noGrp="1"/>
          </p:cNvSpPr>
          <p:nvPr>
            <p:ph idx="1"/>
          </p:nvPr>
        </p:nvSpPr>
        <p:spPr>
          <a:xfrm>
            <a:off x="1371600" y="2285999"/>
            <a:ext cx="9601200" cy="4276165"/>
          </a:xfrm>
        </p:spPr>
        <p:txBody>
          <a:bodyPr>
            <a:normAutofit fontScale="92500" lnSpcReduction="20000"/>
          </a:bodyPr>
          <a:lstStyle/>
          <a:p>
            <a:r>
              <a:rPr lang="uk-UA" sz="1800" b="1" dirty="0"/>
              <a:t>Аналіз і розробка політики: </a:t>
            </a:r>
            <a:r>
              <a:rPr lang="uk-UA" sz="1800" dirty="0"/>
              <a:t>штучний інтелект може допомогти в аналізі потенційних наслідків різних варіантів політики, допомагаючи політикам приймати обґрунтовані рішення на основі даних.</a:t>
            </a:r>
          </a:p>
          <a:p>
            <a:r>
              <a:rPr lang="uk-UA" sz="1800" b="1" dirty="0"/>
              <a:t>Боротьба з дезінформацією та фейковими новинами: </a:t>
            </a:r>
            <a:r>
              <a:rPr lang="uk-UA" sz="1800" dirty="0"/>
              <a:t>інструменти штучного інтелекту можна використовувати для виявлення та позначення дезінформації та фейкових новин на цифрових платформах, сприяючи підтримці здорового та поінформованого демократичного дискурсу.</a:t>
            </a:r>
          </a:p>
          <a:p>
            <a:r>
              <a:rPr lang="uk-UA" sz="1800" b="1" dirty="0"/>
              <a:t>Міжнародні відносини та прогнозування конфліктів: </a:t>
            </a:r>
            <a:r>
              <a:rPr lang="uk-UA" sz="1800" dirty="0"/>
              <a:t>ШІ може аналізувати глобальні тенденції та дані, щоб прогнозувати міжнародні конфлікти, допомагати в дипломатичній стратегії та розуміти глобальні політичні зміни.</a:t>
            </a:r>
          </a:p>
          <a:p>
            <a:r>
              <a:rPr lang="uk-UA" sz="1800" b="1" dirty="0"/>
              <a:t>Посилення залучення громадян: </a:t>
            </a:r>
            <a:r>
              <a:rPr lang="uk-UA" sz="1800" dirty="0"/>
              <a:t>штучний інтелект можна використовувати для розробки платформ та інструментів, які посилюють залучення громадян до політичного процесу, наприклад чат-ботів на основі штучного інтелекту, які надають інформацію про політику та вибори.</a:t>
            </a:r>
          </a:p>
          <a:p>
            <a:r>
              <a:rPr lang="uk-UA" sz="1800" b="1" dirty="0"/>
              <a:t>Етичний і правовий аналіз: </a:t>
            </a:r>
            <a:r>
              <a:rPr lang="uk-UA" sz="1800" dirty="0"/>
              <a:t>штучний інтелект може допомогти в аналізі етичних і правових наслідків різних політичних дій і політики, гарантуючи, що вони відповідають суспільним цінностям і правовим рамкам.</a:t>
            </a:r>
            <a:endParaRPr lang="en-UA" sz="1800" dirty="0"/>
          </a:p>
        </p:txBody>
      </p:sp>
    </p:spTree>
    <p:extLst>
      <p:ext uri="{BB962C8B-B14F-4D97-AF65-F5344CB8AC3E}">
        <p14:creationId xmlns:p14="http://schemas.microsoft.com/office/powerpoint/2010/main" val="3432483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78A4-557D-B971-BD1D-1854201ECC0F}"/>
              </a:ext>
            </a:extLst>
          </p:cNvPr>
          <p:cNvSpPr>
            <a:spLocks noGrp="1"/>
          </p:cNvSpPr>
          <p:nvPr>
            <p:ph type="title"/>
          </p:nvPr>
        </p:nvSpPr>
        <p:spPr/>
        <p:txBody>
          <a:bodyPr>
            <a:normAutofit fontScale="90000"/>
          </a:bodyPr>
          <a:lstStyle/>
          <a:p>
            <a:r>
              <a:rPr lang="uk-UA" dirty="0"/>
              <a:t>Як штучний інтелект (ШІ) може вплинути на дизайн політологічних досліджень? </a:t>
            </a:r>
            <a:br>
              <a:rPr lang="uk-UA" dirty="0"/>
            </a:br>
            <a:endParaRPr lang="uk-UA" dirty="0"/>
          </a:p>
        </p:txBody>
      </p:sp>
      <p:sp>
        <p:nvSpPr>
          <p:cNvPr id="3" name="Content Placeholder 2">
            <a:extLst>
              <a:ext uri="{FF2B5EF4-FFF2-40B4-BE49-F238E27FC236}">
                <a16:creationId xmlns:a16="http://schemas.microsoft.com/office/drawing/2014/main" id="{4AAE5C0C-CB90-8252-79C9-0D32091185F3}"/>
              </a:ext>
            </a:extLst>
          </p:cNvPr>
          <p:cNvSpPr>
            <a:spLocks noGrp="1"/>
          </p:cNvSpPr>
          <p:nvPr>
            <p:ph idx="1"/>
          </p:nvPr>
        </p:nvSpPr>
        <p:spPr>
          <a:xfrm>
            <a:off x="1371600" y="2286001"/>
            <a:ext cx="9601200" cy="4276164"/>
          </a:xfrm>
        </p:spPr>
        <p:txBody>
          <a:bodyPr>
            <a:normAutofit fontScale="85000" lnSpcReduction="10000"/>
          </a:bodyPr>
          <a:lstStyle/>
          <a:p>
            <a:r>
              <a:rPr lang="en-GB" sz="1800" dirty="0"/>
              <a:t>A: AI </a:t>
            </a:r>
            <a:r>
              <a:rPr lang="uk-UA" sz="1800" dirty="0"/>
              <a:t>має здатність швидко аналізувати величезні набори даних, дозволяючи дослідникам заглиблюватись у більш складні дослідницькі питання та виявляти приховані закономірності. Це також допомагає в розробці прогностичних моделей, що дозволяє точно прогнозувати майбутні політичні події. Аналіз тексту за допомогою ШІ допомагає зрозуміти суспільні настрої та нові політичні тенденції.</a:t>
            </a:r>
          </a:p>
          <a:p>
            <a:endParaRPr lang="uk-UA" sz="1800" dirty="0"/>
          </a:p>
          <a:p>
            <a:r>
              <a:rPr lang="uk-UA" sz="1800" dirty="0"/>
              <a:t>З: У яких областях ШІ може бути особливо корисним у політологічних дослідженнях? </a:t>
            </a:r>
          </a:p>
          <a:p>
            <a:endParaRPr lang="uk-UA" sz="1800" dirty="0"/>
          </a:p>
          <a:p>
            <a:r>
              <a:rPr lang="en-GB" sz="1800" dirty="0"/>
              <a:t>A: AI </a:t>
            </a:r>
            <a:r>
              <a:rPr lang="uk-UA" sz="1800" dirty="0"/>
              <a:t>особливо корисний для аналізу даних, прогнозного моделювання та розширеного аналізу тексту. Він може обробляти великі обсяги даних, виявляти закономірності в історичних даних і аналізувати величезні обсяги тексту, щоб отримати розуміння громадської думки, політичного дискурсу та результатів політики.</a:t>
            </a:r>
          </a:p>
          <a:p>
            <a:endParaRPr lang="uk-UA" sz="1800" dirty="0"/>
          </a:p>
          <a:p>
            <a:r>
              <a:rPr lang="uk-UA" sz="1800" dirty="0"/>
              <a:t>З: Які проблеми пов’язані з інтеграцією штучного інтелекту в дизайн політологічних досліджень? </a:t>
            </a:r>
            <a:r>
              <a:rPr lang="en-GB" sz="1800" dirty="0"/>
              <a:t>A: </a:t>
            </a:r>
            <a:r>
              <a:rPr lang="uk-UA" sz="1800" dirty="0"/>
              <a:t>Етичні міркування, такі як конфіденційність і упередженість, повинні бути ретельно розглянуті. Політологам також потрібне навчання </a:t>
            </a:r>
            <a:r>
              <a:rPr lang="uk-UA" sz="1800" dirty="0" err="1"/>
              <a:t>методологіям</a:t>
            </a:r>
            <a:r>
              <a:rPr lang="uk-UA" sz="1800" dirty="0"/>
              <a:t> і алгоритмам ШІ, щоб ефективно використовувати інструменти ШІ у своїх дослідженнях.</a:t>
            </a:r>
          </a:p>
          <a:p>
            <a:endParaRPr lang="uk-UA" sz="1800" b="1" dirty="0"/>
          </a:p>
        </p:txBody>
      </p:sp>
    </p:spTree>
    <p:extLst>
      <p:ext uri="{BB962C8B-B14F-4D97-AF65-F5344CB8AC3E}">
        <p14:creationId xmlns:p14="http://schemas.microsoft.com/office/powerpoint/2010/main" val="3308965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CD1D-6E05-63E6-E5F0-82C449598D6B}"/>
              </a:ext>
            </a:extLst>
          </p:cNvPr>
          <p:cNvSpPr>
            <a:spLocks noGrp="1"/>
          </p:cNvSpPr>
          <p:nvPr>
            <p:ph type="title"/>
          </p:nvPr>
        </p:nvSpPr>
        <p:spPr/>
        <p:txBody>
          <a:bodyPr/>
          <a:lstStyle/>
          <a:p>
            <a:r>
              <a:rPr lang="uk-UA" b="1" dirty="0"/>
              <a:t>Аналіз наукових праць</a:t>
            </a:r>
            <a:endParaRPr lang="en-UA" b="1" dirty="0"/>
          </a:p>
        </p:txBody>
      </p:sp>
      <p:sp>
        <p:nvSpPr>
          <p:cNvPr id="4" name="Picture Placeholder 3">
            <a:extLst>
              <a:ext uri="{FF2B5EF4-FFF2-40B4-BE49-F238E27FC236}">
                <a16:creationId xmlns:a16="http://schemas.microsoft.com/office/drawing/2014/main" id="{52E65AA7-AEE8-45BE-D2BD-03C328E56FFB}"/>
              </a:ext>
            </a:extLst>
          </p:cNvPr>
          <p:cNvSpPr>
            <a:spLocks noGrp="1"/>
          </p:cNvSpPr>
          <p:nvPr>
            <p:ph type="pic" idx="1"/>
          </p:nvPr>
        </p:nvSpPr>
        <p:spPr/>
        <p:txBody>
          <a:bodyPr/>
          <a:lstStyle/>
          <a:p>
            <a:endParaRPr lang="en-UA"/>
          </a:p>
        </p:txBody>
      </p:sp>
      <p:sp>
        <p:nvSpPr>
          <p:cNvPr id="5" name="Text Placeholder 4">
            <a:extLst>
              <a:ext uri="{FF2B5EF4-FFF2-40B4-BE49-F238E27FC236}">
                <a16:creationId xmlns:a16="http://schemas.microsoft.com/office/drawing/2014/main" id="{762E8B7F-540A-5B37-830C-D6AD4D8E1F82}"/>
              </a:ext>
            </a:extLst>
          </p:cNvPr>
          <p:cNvSpPr>
            <a:spLocks noGrp="1"/>
          </p:cNvSpPr>
          <p:nvPr>
            <p:ph type="body" sz="half" idx="2"/>
          </p:nvPr>
        </p:nvSpPr>
        <p:spPr/>
        <p:txBody>
          <a:bodyPr/>
          <a:lstStyle/>
          <a:p>
            <a:endParaRPr lang="en-UA"/>
          </a:p>
        </p:txBody>
      </p:sp>
      <p:pic>
        <p:nvPicPr>
          <p:cNvPr id="6" name="Picture 5">
            <a:extLst>
              <a:ext uri="{FF2B5EF4-FFF2-40B4-BE49-F238E27FC236}">
                <a16:creationId xmlns:a16="http://schemas.microsoft.com/office/drawing/2014/main" id="{3EAD490C-ECFB-6215-F546-55586CB784B0}"/>
              </a:ext>
            </a:extLst>
          </p:cNvPr>
          <p:cNvPicPr>
            <a:picLocks noChangeAspect="1"/>
          </p:cNvPicPr>
          <p:nvPr/>
        </p:nvPicPr>
        <p:blipFill>
          <a:blip r:embed="rId2"/>
          <a:stretch>
            <a:fillRect/>
          </a:stretch>
        </p:blipFill>
        <p:spPr>
          <a:xfrm>
            <a:off x="5532120" y="-1"/>
            <a:ext cx="6195353" cy="6858000"/>
          </a:xfrm>
          <a:prstGeom prst="rect">
            <a:avLst/>
          </a:prstGeom>
        </p:spPr>
      </p:pic>
    </p:spTree>
    <p:extLst>
      <p:ext uri="{BB962C8B-B14F-4D97-AF65-F5344CB8AC3E}">
        <p14:creationId xmlns:p14="http://schemas.microsoft.com/office/powerpoint/2010/main" val="2013429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5FD2A-DDE5-9281-2C68-E3120BA51E7C}"/>
              </a:ext>
            </a:extLst>
          </p:cNvPr>
          <p:cNvSpPr>
            <a:spLocks noGrp="1"/>
          </p:cNvSpPr>
          <p:nvPr>
            <p:ph type="title"/>
          </p:nvPr>
        </p:nvSpPr>
        <p:spPr>
          <a:xfrm>
            <a:off x="1371600" y="685800"/>
            <a:ext cx="5768788" cy="1485900"/>
          </a:xfrm>
        </p:spPr>
        <p:txBody>
          <a:bodyPr>
            <a:normAutofit fontScale="90000"/>
          </a:bodyPr>
          <a:lstStyle/>
          <a:p>
            <a:r>
              <a:rPr lang="uk-UA" b="1" dirty="0"/>
              <a:t>ШІ для соціологічних </a:t>
            </a:r>
            <a:br>
              <a:rPr lang="uk-UA" b="1" dirty="0"/>
            </a:br>
            <a:r>
              <a:rPr lang="uk-UA" b="1" dirty="0"/>
              <a:t>опитувань</a:t>
            </a:r>
            <a:endParaRPr lang="en-UA" b="1" dirty="0"/>
          </a:p>
        </p:txBody>
      </p:sp>
      <p:sp>
        <p:nvSpPr>
          <p:cNvPr id="3" name="Content Placeholder 2">
            <a:extLst>
              <a:ext uri="{FF2B5EF4-FFF2-40B4-BE49-F238E27FC236}">
                <a16:creationId xmlns:a16="http://schemas.microsoft.com/office/drawing/2014/main" id="{66BE8FED-3BE7-F16F-8E93-4101538CF605}"/>
              </a:ext>
            </a:extLst>
          </p:cNvPr>
          <p:cNvSpPr>
            <a:spLocks noGrp="1"/>
          </p:cNvSpPr>
          <p:nvPr>
            <p:ph idx="1"/>
          </p:nvPr>
        </p:nvSpPr>
        <p:spPr>
          <a:xfrm>
            <a:off x="1371600" y="2608729"/>
            <a:ext cx="5661212" cy="3779987"/>
          </a:xfrm>
        </p:spPr>
        <p:txBody>
          <a:bodyPr>
            <a:normAutofit fontScale="85000" lnSpcReduction="10000"/>
          </a:bodyPr>
          <a:lstStyle/>
          <a:p>
            <a:r>
              <a:rPr lang="uk-UA" dirty="0"/>
              <a:t>Розробили оперативну інженерну методологію для отримання людських відповідей на опитування від </a:t>
            </a:r>
            <a:r>
              <a:rPr lang="en-GB" dirty="0" err="1"/>
              <a:t>ChatGPT</a:t>
            </a:r>
            <a:r>
              <a:rPr lang="en-GB" dirty="0"/>
              <a:t>, </a:t>
            </a:r>
            <a:r>
              <a:rPr lang="uk-UA" dirty="0"/>
              <a:t>які імітують відповідь на політичне запитання людини, описаної набором демографічних та ідеологічних факторів, і створюють як порядкову числову оцінку відповіді, так і текстове обґрунтування. Ми проводимо широкомасштабні експерименти за допомогою цього методу, запитуючи </a:t>
            </a:r>
            <a:r>
              <a:rPr lang="en-GB" dirty="0"/>
              <a:t>GPT </a:t>
            </a:r>
            <a:r>
              <a:rPr lang="uk-UA" dirty="0"/>
              <a:t>для тисяч змодельованих відповідей за ціною, яка принаймні на три порядки нижча, ніж опитування людей. Ми порівнюємо ці змодельовані дані з даними опитування людей, отриманими в рамках кооперативного дослідження виборів (</a:t>
            </a:r>
            <a:r>
              <a:rPr lang="en-GB" dirty="0"/>
              <a:t>CES).</a:t>
            </a:r>
            <a:endParaRPr lang="uk-UA" dirty="0"/>
          </a:p>
          <a:p>
            <a:r>
              <a:rPr lang="en-GB" dirty="0">
                <a:hlinkClick r:id="rId2"/>
              </a:rPr>
              <a:t>https://hdsr.mitpress.mit.edu/pub/dm2hrtx0/release/1</a:t>
            </a:r>
            <a:endParaRPr lang="en-GB" dirty="0"/>
          </a:p>
          <a:p>
            <a:endParaRPr lang="en-UA" dirty="0"/>
          </a:p>
        </p:txBody>
      </p:sp>
      <p:pic>
        <p:nvPicPr>
          <p:cNvPr id="4" name="Picture 3">
            <a:extLst>
              <a:ext uri="{FF2B5EF4-FFF2-40B4-BE49-F238E27FC236}">
                <a16:creationId xmlns:a16="http://schemas.microsoft.com/office/drawing/2014/main" id="{764E9874-31C7-B3BC-AB81-4C019E817117}"/>
              </a:ext>
            </a:extLst>
          </p:cNvPr>
          <p:cNvPicPr>
            <a:picLocks noChangeAspect="1"/>
          </p:cNvPicPr>
          <p:nvPr/>
        </p:nvPicPr>
        <p:blipFill>
          <a:blip r:embed="rId3"/>
          <a:stretch>
            <a:fillRect/>
          </a:stretch>
        </p:blipFill>
        <p:spPr>
          <a:xfrm>
            <a:off x="7297475" y="173447"/>
            <a:ext cx="4894525" cy="6215270"/>
          </a:xfrm>
          <a:prstGeom prst="rect">
            <a:avLst/>
          </a:prstGeom>
        </p:spPr>
      </p:pic>
    </p:spTree>
    <p:extLst>
      <p:ext uri="{BB962C8B-B14F-4D97-AF65-F5344CB8AC3E}">
        <p14:creationId xmlns:p14="http://schemas.microsoft.com/office/powerpoint/2010/main" val="27005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D894-B313-FCF0-CDF4-06CE588075EE}"/>
              </a:ext>
            </a:extLst>
          </p:cNvPr>
          <p:cNvSpPr>
            <a:spLocks noGrp="1"/>
          </p:cNvSpPr>
          <p:nvPr>
            <p:ph type="title"/>
          </p:nvPr>
        </p:nvSpPr>
        <p:spPr/>
        <p:txBody>
          <a:bodyPr/>
          <a:lstStyle/>
          <a:p>
            <a:r>
              <a:rPr lang="uk-UA" sz="4400" b="1" dirty="0"/>
              <a:t>Обробка природної мови</a:t>
            </a:r>
            <a:br>
              <a:rPr lang="uk-UA" dirty="0"/>
            </a:br>
            <a:r>
              <a:rPr lang="uk-UA" dirty="0"/>
              <a:t>Бот на основі політичної програми</a:t>
            </a:r>
            <a:endParaRPr lang="en-UA" dirty="0"/>
          </a:p>
        </p:txBody>
      </p:sp>
      <p:sp>
        <p:nvSpPr>
          <p:cNvPr id="3" name="Content Placeholder 2">
            <a:extLst>
              <a:ext uri="{FF2B5EF4-FFF2-40B4-BE49-F238E27FC236}">
                <a16:creationId xmlns:a16="http://schemas.microsoft.com/office/drawing/2014/main" id="{45194B4B-EC02-FD68-9B97-3D87C30201C9}"/>
              </a:ext>
            </a:extLst>
          </p:cNvPr>
          <p:cNvSpPr>
            <a:spLocks noGrp="1"/>
          </p:cNvSpPr>
          <p:nvPr>
            <p:ph idx="1"/>
          </p:nvPr>
        </p:nvSpPr>
        <p:spPr/>
        <p:txBody>
          <a:bodyPr/>
          <a:lstStyle/>
          <a:p>
            <a:endParaRPr lang="en-UA"/>
          </a:p>
        </p:txBody>
      </p:sp>
      <p:pic>
        <p:nvPicPr>
          <p:cNvPr id="5" name="Picture 4">
            <a:extLst>
              <a:ext uri="{FF2B5EF4-FFF2-40B4-BE49-F238E27FC236}">
                <a16:creationId xmlns:a16="http://schemas.microsoft.com/office/drawing/2014/main" id="{831465C7-B02E-D0E3-F715-572482E0D60F}"/>
              </a:ext>
            </a:extLst>
          </p:cNvPr>
          <p:cNvPicPr>
            <a:picLocks noChangeAspect="1"/>
          </p:cNvPicPr>
          <p:nvPr/>
        </p:nvPicPr>
        <p:blipFill>
          <a:blip r:embed="rId2"/>
          <a:stretch>
            <a:fillRect/>
          </a:stretch>
        </p:blipFill>
        <p:spPr>
          <a:xfrm>
            <a:off x="5732928" y="2219220"/>
            <a:ext cx="5945159" cy="4411192"/>
          </a:xfrm>
          <a:prstGeom prst="rect">
            <a:avLst/>
          </a:prstGeom>
        </p:spPr>
      </p:pic>
      <p:pic>
        <p:nvPicPr>
          <p:cNvPr id="6" name="Picture 5">
            <a:extLst>
              <a:ext uri="{FF2B5EF4-FFF2-40B4-BE49-F238E27FC236}">
                <a16:creationId xmlns:a16="http://schemas.microsoft.com/office/drawing/2014/main" id="{595EEF4B-BE91-3B6C-542D-61287B42FD53}"/>
              </a:ext>
            </a:extLst>
          </p:cNvPr>
          <p:cNvPicPr>
            <a:picLocks noChangeAspect="1"/>
          </p:cNvPicPr>
          <p:nvPr/>
        </p:nvPicPr>
        <p:blipFill>
          <a:blip r:embed="rId3"/>
          <a:stretch>
            <a:fillRect/>
          </a:stretch>
        </p:blipFill>
        <p:spPr>
          <a:xfrm>
            <a:off x="-117848" y="2219220"/>
            <a:ext cx="5401442" cy="3211668"/>
          </a:xfrm>
          <a:prstGeom prst="rect">
            <a:avLst/>
          </a:prstGeom>
        </p:spPr>
      </p:pic>
    </p:spTree>
    <p:extLst>
      <p:ext uri="{BB962C8B-B14F-4D97-AF65-F5344CB8AC3E}">
        <p14:creationId xmlns:p14="http://schemas.microsoft.com/office/powerpoint/2010/main" val="4235714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179A-2419-D425-7084-E18596208678}"/>
              </a:ext>
            </a:extLst>
          </p:cNvPr>
          <p:cNvSpPr>
            <a:spLocks noGrp="1"/>
          </p:cNvSpPr>
          <p:nvPr>
            <p:ph type="title"/>
          </p:nvPr>
        </p:nvSpPr>
        <p:spPr/>
        <p:txBody>
          <a:bodyPr/>
          <a:lstStyle/>
          <a:p>
            <a:endParaRPr lang="en-UA"/>
          </a:p>
        </p:txBody>
      </p:sp>
      <p:sp>
        <p:nvSpPr>
          <p:cNvPr id="3" name="Content Placeholder 2">
            <a:extLst>
              <a:ext uri="{FF2B5EF4-FFF2-40B4-BE49-F238E27FC236}">
                <a16:creationId xmlns:a16="http://schemas.microsoft.com/office/drawing/2014/main" id="{7BCA31B4-C684-2D3B-9708-6910AA997BC3}"/>
              </a:ext>
            </a:extLst>
          </p:cNvPr>
          <p:cNvSpPr>
            <a:spLocks noGrp="1"/>
          </p:cNvSpPr>
          <p:nvPr>
            <p:ph idx="1"/>
          </p:nvPr>
        </p:nvSpPr>
        <p:spPr/>
        <p:txBody>
          <a:bodyPr/>
          <a:lstStyle/>
          <a:p>
            <a:endParaRPr lang="en-UA"/>
          </a:p>
        </p:txBody>
      </p:sp>
      <p:pic>
        <p:nvPicPr>
          <p:cNvPr id="4" name="Picture 3">
            <a:extLst>
              <a:ext uri="{FF2B5EF4-FFF2-40B4-BE49-F238E27FC236}">
                <a16:creationId xmlns:a16="http://schemas.microsoft.com/office/drawing/2014/main" id="{7EDCDC59-1D7B-8758-4F51-BB260899D39E}"/>
              </a:ext>
            </a:extLst>
          </p:cNvPr>
          <p:cNvPicPr>
            <a:picLocks noChangeAspect="1"/>
          </p:cNvPicPr>
          <p:nvPr/>
        </p:nvPicPr>
        <p:blipFill>
          <a:blip r:embed="rId2"/>
          <a:stretch>
            <a:fillRect/>
          </a:stretch>
        </p:blipFill>
        <p:spPr>
          <a:xfrm>
            <a:off x="2568086" y="0"/>
            <a:ext cx="7055827" cy="6858000"/>
          </a:xfrm>
          <a:prstGeom prst="rect">
            <a:avLst/>
          </a:prstGeom>
        </p:spPr>
      </p:pic>
    </p:spTree>
    <p:extLst>
      <p:ext uri="{BB962C8B-B14F-4D97-AF65-F5344CB8AC3E}">
        <p14:creationId xmlns:p14="http://schemas.microsoft.com/office/powerpoint/2010/main" val="1978261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778BA-5DE2-DB95-1B3E-6932B7563B69}"/>
              </a:ext>
            </a:extLst>
          </p:cNvPr>
          <p:cNvSpPr>
            <a:spLocks noGrp="1"/>
          </p:cNvSpPr>
          <p:nvPr>
            <p:ph type="title"/>
          </p:nvPr>
        </p:nvSpPr>
        <p:spPr/>
        <p:txBody>
          <a:bodyPr/>
          <a:lstStyle/>
          <a:p>
            <a:r>
              <a:rPr lang="uk-UA" sz="4400" b="1" dirty="0"/>
              <a:t>Аналіз соціальних медіа</a:t>
            </a:r>
            <a:endParaRPr lang="en-UA" dirty="0"/>
          </a:p>
        </p:txBody>
      </p:sp>
      <p:sp>
        <p:nvSpPr>
          <p:cNvPr id="3" name="Content Placeholder 2">
            <a:extLst>
              <a:ext uri="{FF2B5EF4-FFF2-40B4-BE49-F238E27FC236}">
                <a16:creationId xmlns:a16="http://schemas.microsoft.com/office/drawing/2014/main" id="{28B167DA-DD34-4DEE-1298-41F66A393A6A}"/>
              </a:ext>
            </a:extLst>
          </p:cNvPr>
          <p:cNvSpPr>
            <a:spLocks noGrp="1"/>
          </p:cNvSpPr>
          <p:nvPr>
            <p:ph idx="1"/>
          </p:nvPr>
        </p:nvSpPr>
        <p:spPr/>
        <p:txBody>
          <a:bodyPr/>
          <a:lstStyle/>
          <a:p>
            <a:endParaRPr lang="en-UA"/>
          </a:p>
        </p:txBody>
      </p:sp>
      <p:pic>
        <p:nvPicPr>
          <p:cNvPr id="4" name="Picture 3">
            <a:extLst>
              <a:ext uri="{FF2B5EF4-FFF2-40B4-BE49-F238E27FC236}">
                <a16:creationId xmlns:a16="http://schemas.microsoft.com/office/drawing/2014/main" id="{C5689C01-DC07-EB15-B8D6-BD6506D4BBFC}"/>
              </a:ext>
            </a:extLst>
          </p:cNvPr>
          <p:cNvPicPr>
            <a:picLocks noChangeAspect="1"/>
          </p:cNvPicPr>
          <p:nvPr/>
        </p:nvPicPr>
        <p:blipFill>
          <a:blip r:embed="rId2"/>
          <a:stretch>
            <a:fillRect/>
          </a:stretch>
        </p:blipFill>
        <p:spPr>
          <a:xfrm>
            <a:off x="1371600" y="1847103"/>
            <a:ext cx="4590805" cy="4020297"/>
          </a:xfrm>
          <a:prstGeom prst="rect">
            <a:avLst/>
          </a:prstGeom>
        </p:spPr>
      </p:pic>
    </p:spTree>
    <p:extLst>
      <p:ext uri="{BB962C8B-B14F-4D97-AF65-F5344CB8AC3E}">
        <p14:creationId xmlns:p14="http://schemas.microsoft.com/office/powerpoint/2010/main" val="3099387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5529FA-8816-E63B-F3F8-16D090950BC6}"/>
              </a:ext>
            </a:extLst>
          </p:cNvPr>
          <p:cNvSpPr>
            <a:spLocks noGrp="1"/>
          </p:cNvSpPr>
          <p:nvPr>
            <p:ph type="title"/>
          </p:nvPr>
        </p:nvSpPr>
        <p:spPr/>
        <p:txBody>
          <a:bodyPr/>
          <a:lstStyle/>
          <a:p>
            <a:r>
              <a:rPr lang="uk-UA" dirty="0"/>
              <a:t>Зміст</a:t>
            </a:r>
            <a:endParaRPr lang="en-UA" dirty="0"/>
          </a:p>
        </p:txBody>
      </p:sp>
      <p:sp>
        <p:nvSpPr>
          <p:cNvPr id="6" name="Content Placeholder 5">
            <a:extLst>
              <a:ext uri="{FF2B5EF4-FFF2-40B4-BE49-F238E27FC236}">
                <a16:creationId xmlns:a16="http://schemas.microsoft.com/office/drawing/2014/main" id="{0CDF45FA-054D-6D7C-2928-FEF1EEABB81B}"/>
              </a:ext>
            </a:extLst>
          </p:cNvPr>
          <p:cNvSpPr>
            <a:spLocks noGrp="1"/>
          </p:cNvSpPr>
          <p:nvPr>
            <p:ph idx="1"/>
          </p:nvPr>
        </p:nvSpPr>
        <p:spPr/>
        <p:txBody>
          <a:bodyPr>
            <a:normAutofit lnSpcReduction="10000"/>
          </a:bodyPr>
          <a:lstStyle/>
          <a:p>
            <a:pPr marL="457200" indent="-457200">
              <a:buFont typeface="+mj-lt"/>
              <a:buAutoNum type="arabicPeriod"/>
            </a:pPr>
            <a:r>
              <a:rPr lang="uk-UA" sz="2800" b="0" i="0" u="none" strike="noStrike" dirty="0">
                <a:solidFill>
                  <a:srgbClr val="000000"/>
                </a:solidFill>
                <a:effectLst/>
              </a:rPr>
              <a:t>Генерація тексту: як ШІ може автоматично створювати текст для публікацій. </a:t>
            </a:r>
          </a:p>
          <a:p>
            <a:pPr marL="457200" indent="-457200">
              <a:buFont typeface="+mj-lt"/>
              <a:buAutoNum type="arabicPeriod"/>
            </a:pPr>
            <a:r>
              <a:rPr lang="uk-UA" sz="2800" b="0" i="0" u="none" strike="noStrike" dirty="0">
                <a:solidFill>
                  <a:srgbClr val="000000"/>
                </a:solidFill>
                <a:effectLst/>
              </a:rPr>
              <a:t>Аналіз інформації та генерація висновків на основі даних</a:t>
            </a:r>
            <a:endParaRPr lang="uk-UA" sz="2800" dirty="0"/>
          </a:p>
          <a:p>
            <a:pPr marL="457200" indent="-457200">
              <a:buFont typeface="+mj-lt"/>
              <a:buAutoNum type="arabicPeriod"/>
            </a:pPr>
            <a:r>
              <a:rPr lang="uk-UA" sz="2800" b="0" i="0" u="none" strike="noStrike" dirty="0">
                <a:solidFill>
                  <a:srgbClr val="000000"/>
                </a:solidFill>
                <a:effectLst/>
              </a:rPr>
              <a:t>Генерація зображень: як ШІ може автоматично створювати графічний контент та ілюстрації.</a:t>
            </a:r>
          </a:p>
          <a:p>
            <a:pPr marL="457200" indent="-457200">
              <a:buFont typeface="+mj-lt"/>
              <a:buAutoNum type="arabicPeriod"/>
            </a:pPr>
            <a:r>
              <a:rPr lang="uk-UA" sz="2800" b="0" i="0" u="none" strike="noStrike" dirty="0">
                <a:solidFill>
                  <a:srgbClr val="000000"/>
                </a:solidFill>
                <a:effectLst/>
              </a:rPr>
              <a:t>Генерація відео та аудіо: Дізнайтеся, як штучний інтелект допомагає створювати відеоматеріали та аудіозаписи</a:t>
            </a:r>
            <a:endParaRPr lang="en-UA" sz="2800" dirty="0"/>
          </a:p>
        </p:txBody>
      </p:sp>
    </p:spTree>
    <p:extLst>
      <p:ext uri="{BB962C8B-B14F-4D97-AF65-F5344CB8AC3E}">
        <p14:creationId xmlns:p14="http://schemas.microsoft.com/office/powerpoint/2010/main" val="2711579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778BA-5DE2-DB95-1B3E-6932B7563B69}"/>
              </a:ext>
            </a:extLst>
          </p:cNvPr>
          <p:cNvSpPr>
            <a:spLocks noGrp="1"/>
          </p:cNvSpPr>
          <p:nvPr>
            <p:ph type="title"/>
          </p:nvPr>
        </p:nvSpPr>
        <p:spPr/>
        <p:txBody>
          <a:bodyPr/>
          <a:lstStyle/>
          <a:p>
            <a:r>
              <a:rPr lang="uk-UA" sz="4400" b="1" dirty="0"/>
              <a:t>Аналіз соціальних медіа</a:t>
            </a:r>
            <a:endParaRPr lang="en-UA" dirty="0"/>
          </a:p>
        </p:txBody>
      </p:sp>
      <p:sp>
        <p:nvSpPr>
          <p:cNvPr id="3" name="Content Placeholder 2">
            <a:extLst>
              <a:ext uri="{FF2B5EF4-FFF2-40B4-BE49-F238E27FC236}">
                <a16:creationId xmlns:a16="http://schemas.microsoft.com/office/drawing/2014/main" id="{28B167DA-DD34-4DEE-1298-41F66A393A6A}"/>
              </a:ext>
            </a:extLst>
          </p:cNvPr>
          <p:cNvSpPr>
            <a:spLocks noGrp="1"/>
          </p:cNvSpPr>
          <p:nvPr>
            <p:ph idx="1"/>
          </p:nvPr>
        </p:nvSpPr>
        <p:spPr/>
        <p:txBody>
          <a:bodyPr>
            <a:normAutofit/>
          </a:bodyPr>
          <a:lstStyle/>
          <a:p>
            <a:pPr algn="l">
              <a:buFont typeface="+mj-lt"/>
              <a:buAutoNum type="arabicPeriod"/>
            </a:pPr>
            <a:r>
              <a:rPr lang="en-GB" b="0" i="0" u="none" strike="noStrike" dirty="0">
                <a:effectLst/>
                <a:latin typeface="Söhne"/>
              </a:rPr>
              <a:t>Focuses on expressions of gratitude and mentions of the military (</a:t>
            </a:r>
            <a:r>
              <a:rPr lang="uk-UA" b="0" i="0" u="none" strike="noStrike" dirty="0">
                <a:effectLst/>
                <a:latin typeface="Söhne"/>
              </a:rPr>
              <a:t>ЗСУ)</a:t>
            </a:r>
            <a:endParaRPr lang="en-GB" b="0" i="0" u="none" strike="noStrike" dirty="0">
              <a:effectLst/>
              <a:latin typeface="Söhne"/>
            </a:endParaRPr>
          </a:p>
          <a:p>
            <a:pPr algn="l">
              <a:buFont typeface="+mj-lt"/>
              <a:buAutoNum type="arabicPeriod"/>
            </a:pPr>
            <a:r>
              <a:rPr lang="en-GB" b="0" i="0" u="none" strike="noStrike" dirty="0">
                <a:effectLst/>
                <a:latin typeface="Söhne"/>
              </a:rPr>
              <a:t>Revolves around expressions of thanks to God and the military. </a:t>
            </a:r>
          </a:p>
          <a:p>
            <a:pPr algn="l">
              <a:buFont typeface="+mj-lt"/>
              <a:buAutoNum type="arabicPeriod"/>
            </a:pPr>
            <a:r>
              <a:rPr lang="en-GB" b="0" i="0" u="none" strike="noStrike" dirty="0">
                <a:effectLst/>
                <a:latin typeface="Söhne"/>
              </a:rPr>
              <a:t>Discusses logistics and resources, possibly in a military context. </a:t>
            </a:r>
            <a:endParaRPr lang="uk-UA" b="0" i="0" u="none" strike="noStrike" dirty="0">
              <a:effectLst/>
              <a:latin typeface="Söhne"/>
            </a:endParaRPr>
          </a:p>
          <a:p>
            <a:pPr algn="l">
              <a:buFont typeface="+mj-lt"/>
              <a:buAutoNum type="arabicPeriod"/>
            </a:pPr>
            <a:r>
              <a:rPr lang="en-GB" b="0" i="0" u="none" strike="noStrike" dirty="0">
                <a:effectLst/>
                <a:latin typeface="Söhne"/>
              </a:rPr>
              <a:t>Focuses on support for the military and financial aspects. </a:t>
            </a:r>
          </a:p>
          <a:p>
            <a:endParaRPr lang="en-UA" dirty="0"/>
          </a:p>
        </p:txBody>
      </p:sp>
      <p:pic>
        <p:nvPicPr>
          <p:cNvPr id="5" name="Picture 4">
            <a:extLst>
              <a:ext uri="{FF2B5EF4-FFF2-40B4-BE49-F238E27FC236}">
                <a16:creationId xmlns:a16="http://schemas.microsoft.com/office/drawing/2014/main" id="{2FCFBA1F-46F7-5A60-C571-D8DDD7E29A63}"/>
              </a:ext>
            </a:extLst>
          </p:cNvPr>
          <p:cNvPicPr>
            <a:picLocks noChangeAspect="1"/>
          </p:cNvPicPr>
          <p:nvPr/>
        </p:nvPicPr>
        <p:blipFill>
          <a:blip r:embed="rId2"/>
          <a:stretch>
            <a:fillRect/>
          </a:stretch>
        </p:blipFill>
        <p:spPr>
          <a:xfrm>
            <a:off x="1371600" y="4416901"/>
            <a:ext cx="9601200" cy="2111647"/>
          </a:xfrm>
          <a:prstGeom prst="rect">
            <a:avLst/>
          </a:prstGeom>
        </p:spPr>
      </p:pic>
    </p:spTree>
    <p:extLst>
      <p:ext uri="{BB962C8B-B14F-4D97-AF65-F5344CB8AC3E}">
        <p14:creationId xmlns:p14="http://schemas.microsoft.com/office/powerpoint/2010/main" val="1564828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6CDB5-6E46-A629-50D2-5147C57E60B0}"/>
              </a:ext>
            </a:extLst>
          </p:cNvPr>
          <p:cNvSpPr>
            <a:spLocks noGrp="1"/>
          </p:cNvSpPr>
          <p:nvPr>
            <p:ph type="title"/>
          </p:nvPr>
        </p:nvSpPr>
        <p:spPr>
          <a:xfrm>
            <a:off x="1371600" y="685800"/>
            <a:ext cx="3697941" cy="1485900"/>
          </a:xfrm>
        </p:spPr>
        <p:txBody>
          <a:bodyPr>
            <a:noAutofit/>
          </a:bodyPr>
          <a:lstStyle/>
          <a:p>
            <a:r>
              <a:rPr lang="uk-UA" b="1" dirty="0"/>
              <a:t>Аналіз зображень і пояснення</a:t>
            </a:r>
            <a:endParaRPr lang="en-UA" b="1" dirty="0"/>
          </a:p>
        </p:txBody>
      </p:sp>
      <p:pic>
        <p:nvPicPr>
          <p:cNvPr id="4" name="Picture 3">
            <a:extLst>
              <a:ext uri="{FF2B5EF4-FFF2-40B4-BE49-F238E27FC236}">
                <a16:creationId xmlns:a16="http://schemas.microsoft.com/office/drawing/2014/main" id="{B4B187D0-B835-3069-7FC7-76A2DF2B3B62}"/>
              </a:ext>
            </a:extLst>
          </p:cNvPr>
          <p:cNvPicPr>
            <a:picLocks noChangeAspect="1"/>
          </p:cNvPicPr>
          <p:nvPr/>
        </p:nvPicPr>
        <p:blipFill>
          <a:blip r:embed="rId2"/>
          <a:stretch>
            <a:fillRect/>
          </a:stretch>
        </p:blipFill>
        <p:spPr>
          <a:xfrm>
            <a:off x="5967871" y="645106"/>
            <a:ext cx="4644256" cy="5247747"/>
          </a:xfrm>
          <a:prstGeom prst="rect">
            <a:avLst/>
          </a:prstGeom>
        </p:spPr>
      </p:pic>
    </p:spTree>
    <p:extLst>
      <p:ext uri="{BB962C8B-B14F-4D97-AF65-F5344CB8AC3E}">
        <p14:creationId xmlns:p14="http://schemas.microsoft.com/office/powerpoint/2010/main" val="351373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B4E2-AE4C-1158-4F1F-4A15E6FD25A8}"/>
              </a:ext>
            </a:extLst>
          </p:cNvPr>
          <p:cNvSpPr>
            <a:spLocks noGrp="1"/>
          </p:cNvSpPr>
          <p:nvPr>
            <p:ph type="ctrTitle"/>
          </p:nvPr>
        </p:nvSpPr>
        <p:spPr>
          <a:xfrm>
            <a:off x="1915128" y="810490"/>
            <a:ext cx="8361229" cy="5509627"/>
          </a:xfrm>
        </p:spPr>
        <p:txBody>
          <a:bodyPr>
            <a:normAutofit fontScale="90000"/>
          </a:bodyPr>
          <a:lstStyle/>
          <a:p>
            <a:r>
              <a:rPr lang="uk-UA" b="0" i="0" u="none" strike="noStrike" dirty="0">
                <a:solidFill>
                  <a:srgbClr val="000000"/>
                </a:solidFill>
                <a:effectLst/>
              </a:rPr>
              <a:t>Генерація зображень: як ШІ може автоматично створювати графічний контент та ілюстрації.</a:t>
            </a:r>
          </a:p>
        </p:txBody>
      </p:sp>
    </p:spTree>
    <p:extLst>
      <p:ext uri="{BB962C8B-B14F-4D97-AF65-F5344CB8AC3E}">
        <p14:creationId xmlns:p14="http://schemas.microsoft.com/office/powerpoint/2010/main" val="1360936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CF751-74AB-B0D6-A0E4-6716BA64A88D}"/>
              </a:ext>
            </a:extLst>
          </p:cNvPr>
          <p:cNvSpPr>
            <a:spLocks noGrp="1"/>
          </p:cNvSpPr>
          <p:nvPr>
            <p:ph type="title"/>
          </p:nvPr>
        </p:nvSpPr>
        <p:spPr/>
        <p:txBody>
          <a:bodyPr/>
          <a:lstStyle/>
          <a:p>
            <a:r>
              <a:rPr lang="uk-UA" dirty="0"/>
              <a:t>Як використовувати згенеровані зображення </a:t>
            </a:r>
            <a:endParaRPr lang="en-UA" dirty="0"/>
          </a:p>
        </p:txBody>
      </p:sp>
      <p:sp>
        <p:nvSpPr>
          <p:cNvPr id="3" name="Content Placeholder 2">
            <a:extLst>
              <a:ext uri="{FF2B5EF4-FFF2-40B4-BE49-F238E27FC236}">
                <a16:creationId xmlns:a16="http://schemas.microsoft.com/office/drawing/2014/main" id="{73F1D277-C7F3-B7E6-C840-FFF069D96FD8}"/>
              </a:ext>
            </a:extLst>
          </p:cNvPr>
          <p:cNvSpPr>
            <a:spLocks noGrp="1"/>
          </p:cNvSpPr>
          <p:nvPr>
            <p:ph idx="1"/>
          </p:nvPr>
        </p:nvSpPr>
        <p:spPr/>
        <p:txBody>
          <a:bodyPr>
            <a:normAutofit fontScale="85000" lnSpcReduction="10000"/>
          </a:bodyPr>
          <a:lstStyle/>
          <a:p>
            <a:r>
              <a:rPr lang="uk-UA" b="1" dirty="0"/>
              <a:t>Візуалізація Даних і Інформації: </a:t>
            </a:r>
            <a:r>
              <a:rPr lang="uk-UA" dirty="0"/>
              <a:t>Створення інфографіки та інших візуальних засобів для пояснення складних політичних питань, статистики та даних. Це допомагає зробити інформацію більш зрозумілою для широкої публіки.</a:t>
            </a:r>
          </a:p>
          <a:p>
            <a:r>
              <a:rPr lang="uk-UA" b="1" dirty="0"/>
              <a:t>Кампанії Просвітництва та Освіти: </a:t>
            </a:r>
            <a:r>
              <a:rPr lang="uk-UA" dirty="0"/>
              <a:t>Ілюстрації та зображення можуть бути використані для створення освітніх матеріалів, які пояснюють політичні процеси, права громадян та важливі соціальні питання.</a:t>
            </a:r>
          </a:p>
          <a:p>
            <a:r>
              <a:rPr lang="uk-UA" b="1" dirty="0"/>
              <a:t>Маркетинг та Реклама: </a:t>
            </a:r>
            <a:r>
              <a:rPr lang="uk-UA" dirty="0"/>
              <a:t>У політичних кампаніях зображення можуть бути використані для створення впізнаваних брендів, слоганів та маркетингових матеріалів, що сприяють популяризації певних ідей або кандидатів.</a:t>
            </a:r>
          </a:p>
          <a:p>
            <a:r>
              <a:rPr lang="uk-UA" b="1" dirty="0"/>
              <a:t>Соціальні Медіа: </a:t>
            </a:r>
            <a:r>
              <a:rPr lang="uk-UA" dirty="0"/>
              <a:t>Використання ілюстрацій та зображень у соціальних медіа може підвищити залученість та поширеність політичних повідомлень.</a:t>
            </a:r>
          </a:p>
          <a:p>
            <a:r>
              <a:rPr lang="uk-UA" b="1" dirty="0"/>
              <a:t>Сатира та Гумор: </a:t>
            </a:r>
            <a:r>
              <a:rPr lang="uk-UA" dirty="0"/>
              <a:t>Політичні карикатури та гумористичні зображення можуть бути потужним інструментом для висміювання політичних ситуацій, особистостей або рішень.</a:t>
            </a:r>
          </a:p>
        </p:txBody>
      </p:sp>
    </p:spTree>
    <p:extLst>
      <p:ext uri="{BB962C8B-B14F-4D97-AF65-F5344CB8AC3E}">
        <p14:creationId xmlns:p14="http://schemas.microsoft.com/office/powerpoint/2010/main" val="2590332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robots standing together&#10;&#10;Description automatically generated">
            <a:extLst>
              <a:ext uri="{FF2B5EF4-FFF2-40B4-BE49-F238E27FC236}">
                <a16:creationId xmlns:a16="http://schemas.microsoft.com/office/drawing/2014/main" id="{2B94E30A-2B39-6C45-C407-6BAB363DCD0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
                    </a14:imgEffect>
                  </a14:imgLayer>
                </a14:imgProps>
              </a:ext>
            </a:extLst>
          </a:blip>
          <a:stretch>
            <a:fillRect/>
          </a:stretch>
        </p:blipFill>
        <p:spPr>
          <a:xfrm>
            <a:off x="0" y="0"/>
            <a:ext cx="12192000" cy="8128000"/>
          </a:xfrm>
          <a:prstGeom prst="rect">
            <a:avLst/>
          </a:prstGeom>
        </p:spPr>
      </p:pic>
      <p:sp>
        <p:nvSpPr>
          <p:cNvPr id="10" name="Rectangle 9">
            <a:extLst>
              <a:ext uri="{FF2B5EF4-FFF2-40B4-BE49-F238E27FC236}">
                <a16:creationId xmlns:a16="http://schemas.microsoft.com/office/drawing/2014/main" id="{18E98C9E-92FD-7889-4C64-D71DB4B0C6A2}"/>
              </a:ext>
            </a:extLst>
          </p:cNvPr>
          <p:cNvSpPr/>
          <p:nvPr/>
        </p:nvSpPr>
        <p:spPr>
          <a:xfrm rot="2028906">
            <a:off x="-1156684" y="-2341573"/>
            <a:ext cx="5579607" cy="9268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 name="Title 1">
            <a:extLst>
              <a:ext uri="{FF2B5EF4-FFF2-40B4-BE49-F238E27FC236}">
                <a16:creationId xmlns:a16="http://schemas.microsoft.com/office/drawing/2014/main" id="{289965C6-FC63-0A9F-F1A1-4A011544A8C3}"/>
              </a:ext>
            </a:extLst>
          </p:cNvPr>
          <p:cNvSpPr>
            <a:spLocks noGrp="1"/>
          </p:cNvSpPr>
          <p:nvPr>
            <p:ph type="title"/>
          </p:nvPr>
        </p:nvSpPr>
        <p:spPr/>
        <p:txBody>
          <a:bodyPr/>
          <a:lstStyle/>
          <a:p>
            <a:r>
              <a:rPr lang="en-UA" dirty="0"/>
              <a:t>Image generation</a:t>
            </a:r>
          </a:p>
        </p:txBody>
      </p:sp>
      <p:sp>
        <p:nvSpPr>
          <p:cNvPr id="3" name="Content Placeholder 2">
            <a:extLst>
              <a:ext uri="{FF2B5EF4-FFF2-40B4-BE49-F238E27FC236}">
                <a16:creationId xmlns:a16="http://schemas.microsoft.com/office/drawing/2014/main" id="{311AC859-18AF-ED6B-1B5C-CEA9651E6A5A}"/>
              </a:ext>
            </a:extLst>
          </p:cNvPr>
          <p:cNvSpPr>
            <a:spLocks noGrp="1"/>
          </p:cNvSpPr>
          <p:nvPr>
            <p:ph sz="quarter" idx="10"/>
          </p:nvPr>
        </p:nvSpPr>
        <p:spPr/>
        <p:txBody>
          <a:bodyPr/>
          <a:lstStyle/>
          <a:p>
            <a:r>
              <a:rPr lang="en-GB" dirty="0"/>
              <a:t>DALL-E</a:t>
            </a:r>
            <a:r>
              <a:rPr lang="en-UA" dirty="0"/>
              <a:t> by OpenAI</a:t>
            </a:r>
          </a:p>
          <a:p>
            <a:r>
              <a:rPr lang="en-UA" dirty="0"/>
              <a:t>Adobe Firefly</a:t>
            </a:r>
          </a:p>
          <a:p>
            <a:r>
              <a:rPr lang="en-UA" dirty="0"/>
              <a:t>MidJourney</a:t>
            </a:r>
          </a:p>
        </p:txBody>
      </p:sp>
    </p:spTree>
    <p:extLst>
      <p:ext uri="{BB962C8B-B14F-4D97-AF65-F5344CB8AC3E}">
        <p14:creationId xmlns:p14="http://schemas.microsoft.com/office/powerpoint/2010/main" val="2599034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o alternative text description for this image">
            <a:extLst>
              <a:ext uri="{FF2B5EF4-FFF2-40B4-BE49-F238E27FC236}">
                <a16:creationId xmlns:a16="http://schemas.microsoft.com/office/drawing/2014/main" id="{729BC908-4EC7-5096-E4CB-61C7EB007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0"/>
            <a:ext cx="11474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06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9E4A80C8-8166-A32E-1368-6F324F558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8338"/>
            <a:ext cx="12192000" cy="552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2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a:extLst>
              <a:ext uri="{FF2B5EF4-FFF2-40B4-BE49-F238E27FC236}">
                <a16:creationId xmlns:a16="http://schemas.microsoft.com/office/drawing/2014/main" id="{E51ABFDE-B38F-8DD3-7D71-5835C965B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8338"/>
            <a:ext cx="12192000" cy="552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346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a:extLst>
              <a:ext uri="{FF2B5EF4-FFF2-40B4-BE49-F238E27FC236}">
                <a16:creationId xmlns:a16="http://schemas.microsoft.com/office/drawing/2014/main" id="{197EE0BC-098A-C980-C037-3131FAEA1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8338"/>
            <a:ext cx="12192000" cy="552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059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a:extLst>
              <a:ext uri="{FF2B5EF4-FFF2-40B4-BE49-F238E27FC236}">
                <a16:creationId xmlns:a16="http://schemas.microsoft.com/office/drawing/2014/main" id="{12AD8735-0669-2230-1A5B-1E75C507C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9567"/>
            <a:ext cx="1219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C1FB2C-8011-CFE0-7505-B77322596932}"/>
              </a:ext>
            </a:extLst>
          </p:cNvPr>
          <p:cNvSpPr txBox="1"/>
          <p:nvPr/>
        </p:nvSpPr>
        <p:spPr>
          <a:xfrm>
            <a:off x="818507" y="5386227"/>
            <a:ext cx="10770741" cy="646331"/>
          </a:xfrm>
          <a:prstGeom prst="rect">
            <a:avLst/>
          </a:prstGeom>
          <a:noFill/>
        </p:spPr>
        <p:txBody>
          <a:bodyPr wrap="square">
            <a:spAutoFit/>
          </a:bodyPr>
          <a:lstStyle/>
          <a:p>
            <a:r>
              <a:rPr lang="en-GB" b="0" i="0" u="none" strike="noStrike" dirty="0">
                <a:solidFill>
                  <a:srgbClr val="0F1419"/>
                </a:solidFill>
                <a:effectLst/>
                <a:latin typeface="TwitterChirp"/>
              </a:rPr>
              <a:t>Minimalistic portrait of a 70s hippie woman at beach, expressionless, headband, 70s hairstyle, 70s fashion, striped shirt, sunrays, light teal and amber, soft hues, </a:t>
            </a:r>
            <a:r>
              <a:rPr lang="en-GB" b="0" i="0" u="none" strike="noStrike" dirty="0" err="1">
                <a:solidFill>
                  <a:srgbClr val="0F1419"/>
                </a:solidFill>
                <a:effectLst/>
                <a:latin typeface="TwitterChirp"/>
              </a:rPr>
              <a:t>Cinestill</a:t>
            </a:r>
            <a:r>
              <a:rPr lang="en-GB" b="0" i="0" u="none" strike="noStrike" dirty="0">
                <a:solidFill>
                  <a:srgbClr val="0F1419"/>
                </a:solidFill>
                <a:effectLst/>
                <a:latin typeface="TwitterChirp"/>
              </a:rPr>
              <a:t> 50D</a:t>
            </a:r>
            <a:endParaRPr lang="en-UA" dirty="0"/>
          </a:p>
        </p:txBody>
      </p:sp>
    </p:spTree>
    <p:extLst>
      <p:ext uri="{BB962C8B-B14F-4D97-AF65-F5344CB8AC3E}">
        <p14:creationId xmlns:p14="http://schemas.microsoft.com/office/powerpoint/2010/main" val="1542693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DAA6-0F16-22CD-19F1-99095336DBA6}"/>
              </a:ext>
            </a:extLst>
          </p:cNvPr>
          <p:cNvSpPr>
            <a:spLocks noGrp="1"/>
          </p:cNvSpPr>
          <p:nvPr>
            <p:ph type="title"/>
          </p:nvPr>
        </p:nvSpPr>
        <p:spPr>
          <a:xfrm>
            <a:off x="1371600" y="685800"/>
            <a:ext cx="4724400" cy="1485900"/>
          </a:xfrm>
        </p:spPr>
        <p:txBody>
          <a:bodyPr/>
          <a:lstStyle/>
          <a:p>
            <a:r>
              <a:rPr lang="uk-UA" dirty="0"/>
              <a:t>Штучний інтелект</a:t>
            </a:r>
            <a:endParaRPr lang="en-UA" dirty="0"/>
          </a:p>
        </p:txBody>
      </p:sp>
      <p:sp>
        <p:nvSpPr>
          <p:cNvPr id="3" name="Content Placeholder 2">
            <a:extLst>
              <a:ext uri="{FF2B5EF4-FFF2-40B4-BE49-F238E27FC236}">
                <a16:creationId xmlns:a16="http://schemas.microsoft.com/office/drawing/2014/main" id="{70C1A604-BD15-6C79-5D95-9BD567EF9B40}"/>
              </a:ext>
            </a:extLst>
          </p:cNvPr>
          <p:cNvSpPr>
            <a:spLocks noGrp="1"/>
          </p:cNvSpPr>
          <p:nvPr>
            <p:ph idx="1"/>
          </p:nvPr>
        </p:nvSpPr>
        <p:spPr>
          <a:xfrm>
            <a:off x="1371601" y="1722120"/>
            <a:ext cx="4724400" cy="4800600"/>
          </a:xfrm>
        </p:spPr>
        <p:txBody>
          <a:bodyPr>
            <a:normAutofit lnSpcReduction="10000"/>
          </a:bodyPr>
          <a:lstStyle/>
          <a:p>
            <a:r>
              <a:rPr lang="uk-UA" sz="1800" dirty="0"/>
              <a:t>Генеративний</a:t>
            </a:r>
            <a:r>
              <a:rPr lang="en-GB" sz="1800" dirty="0"/>
              <a:t>— </a:t>
            </a:r>
            <a:r>
              <a:rPr lang="uk-UA" sz="1800" dirty="0"/>
              <a:t>це загальний термін, який відноситься до моделей штучного інтелекту, які мають можливість генерувати контент. </a:t>
            </a:r>
            <a:r>
              <a:rPr lang="en-GB" sz="1800" dirty="0"/>
              <a:t>Generative AI </a:t>
            </a:r>
            <a:r>
              <a:rPr lang="uk-UA" sz="1800" dirty="0"/>
              <a:t>може створювати текст, код, зображення, відео та музику. Приклади генеративного ШІ включають </a:t>
            </a:r>
            <a:r>
              <a:rPr lang="en-GB" sz="1800" dirty="0" err="1"/>
              <a:t>Midjourney</a:t>
            </a:r>
            <a:r>
              <a:rPr lang="en-GB" sz="1800" dirty="0"/>
              <a:t>, DALL-E </a:t>
            </a:r>
            <a:r>
              <a:rPr lang="uk-UA" sz="1800" dirty="0"/>
              <a:t>та </a:t>
            </a:r>
            <a:r>
              <a:rPr lang="en-GB" sz="1800" dirty="0" err="1"/>
              <a:t>ChatGPT</a:t>
            </a:r>
            <a:r>
              <a:rPr lang="en-GB" sz="1800" dirty="0"/>
              <a:t>.</a:t>
            </a:r>
          </a:p>
          <a:p>
            <a:endParaRPr lang="en-GB" sz="1800" dirty="0"/>
          </a:p>
          <a:p>
            <a:r>
              <a:rPr lang="uk-UA" sz="1800" dirty="0"/>
              <a:t>Великі </a:t>
            </a:r>
            <a:r>
              <a:rPr lang="uk-UA" sz="1800" dirty="0" err="1"/>
              <a:t>мовні</a:t>
            </a:r>
            <a:r>
              <a:rPr lang="uk-UA" sz="1800" dirty="0"/>
              <a:t> моделі — це тип генеративного ШІ, який навчається на тексті та створює текстовий вміст. </a:t>
            </a:r>
            <a:r>
              <a:rPr lang="en-GB" sz="1800" dirty="0" err="1"/>
              <a:t>ChatGPT</a:t>
            </a:r>
            <a:r>
              <a:rPr lang="en-GB" sz="1800" dirty="0"/>
              <a:t> </a:t>
            </a:r>
            <a:r>
              <a:rPr lang="uk-UA" sz="1800" dirty="0"/>
              <a:t>є популярним прикладом генеративного текстового ШІ.</a:t>
            </a:r>
          </a:p>
          <a:p>
            <a:endParaRPr lang="uk-UA" sz="1800" dirty="0"/>
          </a:p>
          <a:p>
            <a:r>
              <a:rPr lang="uk-UA" sz="1800" dirty="0"/>
              <a:t>Усі великі </a:t>
            </a:r>
            <a:r>
              <a:rPr lang="uk-UA" sz="1800" dirty="0" err="1"/>
              <a:t>мовні</a:t>
            </a:r>
            <a:r>
              <a:rPr lang="uk-UA" sz="1800" dirty="0"/>
              <a:t> моделі є генеративним ШІ</a:t>
            </a:r>
            <a:endParaRPr lang="en-UA" sz="1800" dirty="0"/>
          </a:p>
        </p:txBody>
      </p:sp>
      <p:graphicFrame>
        <p:nvGraphicFramePr>
          <p:cNvPr id="4" name="Diagram 3">
            <a:extLst>
              <a:ext uri="{FF2B5EF4-FFF2-40B4-BE49-F238E27FC236}">
                <a16:creationId xmlns:a16="http://schemas.microsoft.com/office/drawing/2014/main" id="{7CB80C09-B215-4332-DD5A-0315610677AF}"/>
              </a:ext>
            </a:extLst>
          </p:cNvPr>
          <p:cNvGraphicFramePr/>
          <p:nvPr>
            <p:extLst>
              <p:ext uri="{D42A27DB-BD31-4B8C-83A1-F6EECF244321}">
                <p14:modId xmlns:p14="http://schemas.microsoft.com/office/powerpoint/2010/main" val="2414850052"/>
              </p:ext>
            </p:extLst>
          </p:nvPr>
        </p:nvGraphicFramePr>
        <p:xfrm>
          <a:off x="5030694" y="7535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8111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idjourney image creation">
            <a:extLst>
              <a:ext uri="{FF2B5EF4-FFF2-40B4-BE49-F238E27FC236}">
                <a16:creationId xmlns:a16="http://schemas.microsoft.com/office/drawing/2014/main" id="{49049A6E-B847-D8BF-DB77-42C672B75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2263"/>
            <a:ext cx="12192000" cy="621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490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7070F-AA89-6829-4E2D-F995DCD4A7EB}"/>
              </a:ext>
            </a:extLst>
          </p:cNvPr>
          <p:cNvSpPr>
            <a:spLocks noGrp="1"/>
          </p:cNvSpPr>
          <p:nvPr>
            <p:ph type="title"/>
          </p:nvPr>
        </p:nvSpPr>
        <p:spPr>
          <a:xfrm>
            <a:off x="695325" y="909363"/>
            <a:ext cx="10798826" cy="719411"/>
          </a:xfrm>
        </p:spPr>
        <p:txBody>
          <a:bodyPr wrap="square" anchor="t">
            <a:normAutofit/>
          </a:bodyPr>
          <a:lstStyle/>
          <a:p>
            <a:r>
              <a:rPr lang="en-UA" dirty="0"/>
              <a:t>Midjourney</a:t>
            </a:r>
            <a:r>
              <a:rPr lang="uk-UA" dirty="0"/>
              <a:t> </a:t>
            </a:r>
            <a:r>
              <a:rPr lang="en-US" dirty="0"/>
              <a:t>in our projects</a:t>
            </a:r>
            <a:endParaRPr lang="en-UA" dirty="0"/>
          </a:p>
        </p:txBody>
      </p:sp>
      <p:pic>
        <p:nvPicPr>
          <p:cNvPr id="14338" name="Picture 2">
            <a:extLst>
              <a:ext uri="{FF2B5EF4-FFF2-40B4-BE49-F238E27FC236}">
                <a16:creationId xmlns:a16="http://schemas.microsoft.com/office/drawing/2014/main" id="{491B332C-A21A-6A03-CB4E-C88CE22F30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81"/>
          <a:stretch/>
        </p:blipFill>
        <p:spPr bwMode="auto">
          <a:xfrm>
            <a:off x="695325" y="0"/>
            <a:ext cx="10798826" cy="7928147"/>
          </a:xfrm>
          <a:prstGeom prst="rect">
            <a:avLst/>
          </a:prstGeom>
          <a:solidFill>
            <a:srgbClr val="FFFFFF"/>
          </a:solidFill>
        </p:spPr>
      </p:pic>
    </p:spTree>
    <p:extLst>
      <p:ext uri="{BB962C8B-B14F-4D97-AF65-F5344CB8AC3E}">
        <p14:creationId xmlns:p14="http://schemas.microsoft.com/office/powerpoint/2010/main" val="2587109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E1E12-F35A-2023-1813-AB2E45F56EC5}"/>
              </a:ext>
            </a:extLst>
          </p:cNvPr>
          <p:cNvSpPr>
            <a:spLocks noGrp="1"/>
          </p:cNvSpPr>
          <p:nvPr>
            <p:ph type="title"/>
          </p:nvPr>
        </p:nvSpPr>
        <p:spPr/>
        <p:txBody>
          <a:bodyPr/>
          <a:lstStyle/>
          <a:p>
            <a:r>
              <a:rPr lang="en-US" dirty="0"/>
              <a:t>Adobe Firefly</a:t>
            </a:r>
            <a:endParaRPr lang="en-UA" dirty="0"/>
          </a:p>
        </p:txBody>
      </p:sp>
      <p:pic>
        <p:nvPicPr>
          <p:cNvPr id="7" name="Content Placeholder 6">
            <a:extLst>
              <a:ext uri="{FF2B5EF4-FFF2-40B4-BE49-F238E27FC236}">
                <a16:creationId xmlns:a16="http://schemas.microsoft.com/office/drawing/2014/main" id="{83A05249-4A1D-AEDA-1053-639616C1CC3E}"/>
              </a:ext>
            </a:extLst>
          </p:cNvPr>
          <p:cNvPicPr>
            <a:picLocks noGrp="1" noChangeAspect="1"/>
          </p:cNvPicPr>
          <p:nvPr>
            <p:ph idx="1"/>
          </p:nvPr>
        </p:nvPicPr>
        <p:blipFill rotWithShape="1">
          <a:blip r:embed="rId2"/>
          <a:srcRect t="351" b="1"/>
          <a:stretch/>
        </p:blipFill>
        <p:spPr>
          <a:xfrm>
            <a:off x="7330281" y="1630852"/>
            <a:ext cx="3111500" cy="2973995"/>
          </a:xfrm>
          <a:prstGeom prst="rect">
            <a:avLst/>
          </a:prstGeom>
        </p:spPr>
      </p:pic>
    </p:spTree>
    <p:extLst>
      <p:ext uri="{BB962C8B-B14F-4D97-AF65-F5344CB8AC3E}">
        <p14:creationId xmlns:p14="http://schemas.microsoft.com/office/powerpoint/2010/main" val="707033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irefly text to speech output">
            <a:extLst>
              <a:ext uri="{FF2B5EF4-FFF2-40B4-BE49-F238E27FC236}">
                <a16:creationId xmlns:a16="http://schemas.microsoft.com/office/drawing/2014/main" id="{2261BF96-7D79-6FA1-A531-BADA518FA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825"/>
            <a:ext cx="12192000" cy="661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229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21 Images That Reveal Hidden Scenes Of Famous Images, Made By Twitter User  Who Tested The Newest Photoshop Feature | Bored Panda">
            <a:extLst>
              <a:ext uri="{FF2B5EF4-FFF2-40B4-BE49-F238E27FC236}">
                <a16:creationId xmlns:a16="http://schemas.microsoft.com/office/drawing/2014/main" id="{6AA2DE23-9DF5-F759-90A8-A84138098E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738" b="5993"/>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3462487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30A87-9BB0-67F8-F426-022C1CBF6DFF}"/>
              </a:ext>
            </a:extLst>
          </p:cNvPr>
          <p:cNvSpPr>
            <a:spLocks noGrp="1"/>
          </p:cNvSpPr>
          <p:nvPr>
            <p:ph type="title"/>
          </p:nvPr>
        </p:nvSpPr>
        <p:spPr/>
        <p:txBody>
          <a:bodyPr/>
          <a:lstStyle/>
          <a:p>
            <a:endParaRPr lang="en-UA"/>
          </a:p>
        </p:txBody>
      </p:sp>
      <p:sp>
        <p:nvSpPr>
          <p:cNvPr id="3" name="Content Placeholder 2">
            <a:extLst>
              <a:ext uri="{FF2B5EF4-FFF2-40B4-BE49-F238E27FC236}">
                <a16:creationId xmlns:a16="http://schemas.microsoft.com/office/drawing/2014/main" id="{FC52FA6D-9194-D825-2E71-5CACCCAD9AA6}"/>
              </a:ext>
            </a:extLst>
          </p:cNvPr>
          <p:cNvSpPr>
            <a:spLocks noGrp="1"/>
          </p:cNvSpPr>
          <p:nvPr>
            <p:ph idx="1"/>
          </p:nvPr>
        </p:nvSpPr>
        <p:spPr/>
        <p:txBody>
          <a:bodyPr/>
          <a:lstStyle/>
          <a:p>
            <a:endParaRPr lang="en-UA"/>
          </a:p>
        </p:txBody>
      </p:sp>
      <p:pic>
        <p:nvPicPr>
          <p:cNvPr id="4" name="Picture 3">
            <a:extLst>
              <a:ext uri="{FF2B5EF4-FFF2-40B4-BE49-F238E27FC236}">
                <a16:creationId xmlns:a16="http://schemas.microsoft.com/office/drawing/2014/main" id="{AB75D17E-6542-39F4-A00E-E2C3E68117CD}"/>
              </a:ext>
            </a:extLst>
          </p:cNvPr>
          <p:cNvPicPr>
            <a:picLocks noChangeAspect="1"/>
          </p:cNvPicPr>
          <p:nvPr/>
        </p:nvPicPr>
        <p:blipFill>
          <a:blip r:embed="rId2"/>
          <a:stretch>
            <a:fillRect/>
          </a:stretch>
        </p:blipFill>
        <p:spPr>
          <a:xfrm>
            <a:off x="0" y="0"/>
            <a:ext cx="12192000" cy="7083664"/>
          </a:xfrm>
          <a:prstGeom prst="rect">
            <a:avLst/>
          </a:prstGeom>
        </p:spPr>
      </p:pic>
    </p:spTree>
    <p:extLst>
      <p:ext uri="{BB962C8B-B14F-4D97-AF65-F5344CB8AC3E}">
        <p14:creationId xmlns:p14="http://schemas.microsoft.com/office/powerpoint/2010/main" val="1208850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D1AE-88D2-D2E7-B01E-EA66BDC83572}"/>
              </a:ext>
            </a:extLst>
          </p:cNvPr>
          <p:cNvSpPr>
            <a:spLocks noGrp="1"/>
          </p:cNvSpPr>
          <p:nvPr>
            <p:ph type="title"/>
          </p:nvPr>
        </p:nvSpPr>
        <p:spPr/>
        <p:txBody>
          <a:bodyPr/>
          <a:lstStyle/>
          <a:p>
            <a:endParaRPr lang="en-UA"/>
          </a:p>
        </p:txBody>
      </p:sp>
      <p:sp>
        <p:nvSpPr>
          <p:cNvPr id="3" name="Content Placeholder 2">
            <a:extLst>
              <a:ext uri="{FF2B5EF4-FFF2-40B4-BE49-F238E27FC236}">
                <a16:creationId xmlns:a16="http://schemas.microsoft.com/office/drawing/2014/main" id="{FC295AC9-DA29-2EC1-2EBD-1CBCD4F8C626}"/>
              </a:ext>
            </a:extLst>
          </p:cNvPr>
          <p:cNvSpPr>
            <a:spLocks noGrp="1"/>
          </p:cNvSpPr>
          <p:nvPr>
            <p:ph idx="1"/>
          </p:nvPr>
        </p:nvSpPr>
        <p:spPr/>
        <p:txBody>
          <a:bodyPr/>
          <a:lstStyle/>
          <a:p>
            <a:endParaRPr lang="en-UA"/>
          </a:p>
        </p:txBody>
      </p:sp>
      <p:pic>
        <p:nvPicPr>
          <p:cNvPr id="8194" name="Picture 2" descr="Here's Why AI Is so Awful at Generating Pictures of Humans Hands">
            <a:extLst>
              <a:ext uri="{FF2B5EF4-FFF2-40B4-BE49-F238E27FC236}">
                <a16:creationId xmlns:a16="http://schemas.microsoft.com/office/drawing/2014/main" id="{E1A6C1A2-3482-FD2B-2CC9-32E688A0F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21920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6911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9C5B-92DE-ABE2-08CF-62EDF1336A63}"/>
              </a:ext>
            </a:extLst>
          </p:cNvPr>
          <p:cNvSpPr>
            <a:spLocks noGrp="1"/>
          </p:cNvSpPr>
          <p:nvPr>
            <p:ph type="title"/>
          </p:nvPr>
        </p:nvSpPr>
        <p:spPr/>
        <p:txBody>
          <a:bodyPr/>
          <a:lstStyle/>
          <a:p>
            <a:r>
              <a:rPr lang="uk-UA" b="1" dirty="0"/>
              <a:t>Маркетинг та Реклама</a:t>
            </a:r>
            <a:endParaRPr lang="en-UA" dirty="0"/>
          </a:p>
        </p:txBody>
      </p:sp>
      <p:sp>
        <p:nvSpPr>
          <p:cNvPr id="3" name="Content Placeholder 2">
            <a:extLst>
              <a:ext uri="{FF2B5EF4-FFF2-40B4-BE49-F238E27FC236}">
                <a16:creationId xmlns:a16="http://schemas.microsoft.com/office/drawing/2014/main" id="{17E7E6A5-8F0F-64BE-E688-F69A1B8DED3B}"/>
              </a:ext>
            </a:extLst>
          </p:cNvPr>
          <p:cNvSpPr>
            <a:spLocks noGrp="1"/>
          </p:cNvSpPr>
          <p:nvPr>
            <p:ph idx="1"/>
          </p:nvPr>
        </p:nvSpPr>
        <p:spPr/>
        <p:txBody>
          <a:bodyPr/>
          <a:lstStyle/>
          <a:p>
            <a:endParaRPr lang="en-UA"/>
          </a:p>
        </p:txBody>
      </p:sp>
      <p:pic>
        <p:nvPicPr>
          <p:cNvPr id="4" name="Picture 3">
            <a:extLst>
              <a:ext uri="{FF2B5EF4-FFF2-40B4-BE49-F238E27FC236}">
                <a16:creationId xmlns:a16="http://schemas.microsoft.com/office/drawing/2014/main" id="{A766FDB9-742D-4F04-0EC9-9284E3E260BD}"/>
              </a:ext>
            </a:extLst>
          </p:cNvPr>
          <p:cNvPicPr>
            <a:picLocks noChangeAspect="1"/>
          </p:cNvPicPr>
          <p:nvPr/>
        </p:nvPicPr>
        <p:blipFill>
          <a:blip r:embed="rId2"/>
          <a:stretch>
            <a:fillRect/>
          </a:stretch>
        </p:blipFill>
        <p:spPr>
          <a:xfrm>
            <a:off x="1371599" y="2286000"/>
            <a:ext cx="9230139" cy="3603706"/>
          </a:xfrm>
          <a:prstGeom prst="rect">
            <a:avLst/>
          </a:prstGeom>
        </p:spPr>
      </p:pic>
      <p:sp>
        <p:nvSpPr>
          <p:cNvPr id="6" name="TextBox 5">
            <a:extLst>
              <a:ext uri="{FF2B5EF4-FFF2-40B4-BE49-F238E27FC236}">
                <a16:creationId xmlns:a16="http://schemas.microsoft.com/office/drawing/2014/main" id="{3BB0FC42-39D4-67CA-25C6-0C986F5331BF}"/>
              </a:ext>
            </a:extLst>
          </p:cNvPr>
          <p:cNvSpPr txBox="1"/>
          <p:nvPr/>
        </p:nvSpPr>
        <p:spPr>
          <a:xfrm>
            <a:off x="1288773" y="6004006"/>
            <a:ext cx="6096000" cy="646331"/>
          </a:xfrm>
          <a:prstGeom prst="rect">
            <a:avLst/>
          </a:prstGeom>
          <a:noFill/>
        </p:spPr>
        <p:txBody>
          <a:bodyPr wrap="square">
            <a:spAutoFit/>
          </a:bodyPr>
          <a:lstStyle/>
          <a:p>
            <a:r>
              <a:rPr lang="en-UA" dirty="0"/>
              <a:t>https://www.frontiersin.org/articles/10.3389/fpos.2023.1257092/full</a:t>
            </a:r>
          </a:p>
        </p:txBody>
      </p:sp>
    </p:spTree>
    <p:extLst>
      <p:ext uri="{BB962C8B-B14F-4D97-AF65-F5344CB8AC3E}">
        <p14:creationId xmlns:p14="http://schemas.microsoft.com/office/powerpoint/2010/main" val="603075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011AF-FE67-5331-301D-4D21D1EE9931}"/>
              </a:ext>
            </a:extLst>
          </p:cNvPr>
          <p:cNvSpPr>
            <a:spLocks noGrp="1"/>
          </p:cNvSpPr>
          <p:nvPr>
            <p:ph type="title"/>
          </p:nvPr>
        </p:nvSpPr>
        <p:spPr>
          <a:xfrm>
            <a:off x="1371600" y="685800"/>
            <a:ext cx="4155141" cy="2595282"/>
          </a:xfrm>
        </p:spPr>
        <p:txBody>
          <a:bodyPr>
            <a:normAutofit/>
          </a:bodyPr>
          <a:lstStyle/>
          <a:p>
            <a:r>
              <a:rPr lang="uk-UA" b="1" dirty="0"/>
              <a:t>Візуалізація Даних та Інформації</a:t>
            </a:r>
            <a:endParaRPr lang="en-UA" dirty="0"/>
          </a:p>
        </p:txBody>
      </p:sp>
      <p:pic>
        <p:nvPicPr>
          <p:cNvPr id="4" name="Picture 3">
            <a:extLst>
              <a:ext uri="{FF2B5EF4-FFF2-40B4-BE49-F238E27FC236}">
                <a16:creationId xmlns:a16="http://schemas.microsoft.com/office/drawing/2014/main" id="{C083A139-9A41-B538-55B3-BC9C6B73FC32}"/>
              </a:ext>
            </a:extLst>
          </p:cNvPr>
          <p:cNvPicPr>
            <a:picLocks noChangeAspect="1"/>
          </p:cNvPicPr>
          <p:nvPr/>
        </p:nvPicPr>
        <p:blipFill>
          <a:blip r:embed="rId2"/>
          <a:stretch>
            <a:fillRect/>
          </a:stretch>
        </p:blipFill>
        <p:spPr>
          <a:xfrm>
            <a:off x="5733883" y="0"/>
            <a:ext cx="6458117" cy="6858000"/>
          </a:xfrm>
          <a:prstGeom prst="rect">
            <a:avLst/>
          </a:prstGeom>
        </p:spPr>
      </p:pic>
    </p:spTree>
    <p:extLst>
      <p:ext uri="{BB962C8B-B14F-4D97-AF65-F5344CB8AC3E}">
        <p14:creationId xmlns:p14="http://schemas.microsoft.com/office/powerpoint/2010/main" val="2153746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DE08-966F-55FB-C186-6B52F90AA4F4}"/>
              </a:ext>
            </a:extLst>
          </p:cNvPr>
          <p:cNvSpPr>
            <a:spLocks noGrp="1"/>
          </p:cNvSpPr>
          <p:nvPr>
            <p:ph type="title"/>
          </p:nvPr>
        </p:nvSpPr>
        <p:spPr>
          <a:xfrm>
            <a:off x="1371600" y="685799"/>
            <a:ext cx="2837329" cy="2904565"/>
          </a:xfrm>
        </p:spPr>
        <p:txBody>
          <a:bodyPr>
            <a:normAutofit/>
          </a:bodyPr>
          <a:lstStyle/>
          <a:p>
            <a:r>
              <a:rPr lang="uk-UA" b="1" dirty="0"/>
              <a:t>Кампанії Просвітництва та Освіти:</a:t>
            </a:r>
            <a:endParaRPr lang="en-UA" b="1" dirty="0"/>
          </a:p>
        </p:txBody>
      </p:sp>
      <p:pic>
        <p:nvPicPr>
          <p:cNvPr id="4" name="Picture 3">
            <a:extLst>
              <a:ext uri="{FF2B5EF4-FFF2-40B4-BE49-F238E27FC236}">
                <a16:creationId xmlns:a16="http://schemas.microsoft.com/office/drawing/2014/main" id="{20E244BE-C8DE-61D8-ED2A-8D216CC23344}"/>
              </a:ext>
            </a:extLst>
          </p:cNvPr>
          <p:cNvPicPr>
            <a:picLocks noChangeAspect="1"/>
          </p:cNvPicPr>
          <p:nvPr/>
        </p:nvPicPr>
        <p:blipFill>
          <a:blip r:embed="rId2"/>
          <a:stretch>
            <a:fillRect/>
          </a:stretch>
        </p:blipFill>
        <p:spPr>
          <a:xfrm>
            <a:off x="4419600" y="0"/>
            <a:ext cx="7772400" cy="6809873"/>
          </a:xfrm>
          <a:prstGeom prst="rect">
            <a:avLst/>
          </a:prstGeom>
        </p:spPr>
      </p:pic>
    </p:spTree>
    <p:extLst>
      <p:ext uri="{BB962C8B-B14F-4D97-AF65-F5344CB8AC3E}">
        <p14:creationId xmlns:p14="http://schemas.microsoft.com/office/powerpoint/2010/main" val="3823644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B4E2-AE4C-1158-4F1F-4A15E6FD25A8}"/>
              </a:ext>
            </a:extLst>
          </p:cNvPr>
          <p:cNvSpPr>
            <a:spLocks noGrp="1"/>
          </p:cNvSpPr>
          <p:nvPr>
            <p:ph type="ctrTitle"/>
          </p:nvPr>
        </p:nvSpPr>
        <p:spPr>
          <a:xfrm>
            <a:off x="1915128" y="810491"/>
            <a:ext cx="8361229" cy="4759036"/>
          </a:xfrm>
        </p:spPr>
        <p:txBody>
          <a:bodyPr>
            <a:normAutofit fontScale="90000"/>
          </a:bodyPr>
          <a:lstStyle/>
          <a:p>
            <a:r>
              <a:rPr lang="uk-UA" b="0" i="0" u="none" strike="noStrike" dirty="0">
                <a:solidFill>
                  <a:srgbClr val="000000"/>
                </a:solidFill>
                <a:effectLst/>
              </a:rPr>
              <a:t>Генерація тексту: як ШІ може автоматично створювати текст для публікацій. </a:t>
            </a:r>
          </a:p>
        </p:txBody>
      </p:sp>
    </p:spTree>
    <p:extLst>
      <p:ext uri="{BB962C8B-B14F-4D97-AF65-F5344CB8AC3E}">
        <p14:creationId xmlns:p14="http://schemas.microsoft.com/office/powerpoint/2010/main" val="19735792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594609-9552-43BB-E2E8-FD19DFCDFF1E}"/>
              </a:ext>
            </a:extLst>
          </p:cNvPr>
          <p:cNvPicPr>
            <a:picLocks noChangeAspect="1"/>
          </p:cNvPicPr>
          <p:nvPr/>
        </p:nvPicPr>
        <p:blipFill>
          <a:blip r:embed="rId2"/>
          <a:stretch>
            <a:fillRect/>
          </a:stretch>
        </p:blipFill>
        <p:spPr>
          <a:xfrm>
            <a:off x="5127812" y="0"/>
            <a:ext cx="7772400" cy="6630483"/>
          </a:xfrm>
          <a:prstGeom prst="rect">
            <a:avLst/>
          </a:prstGeom>
        </p:spPr>
      </p:pic>
      <p:sp>
        <p:nvSpPr>
          <p:cNvPr id="7" name="Title 1">
            <a:extLst>
              <a:ext uri="{FF2B5EF4-FFF2-40B4-BE49-F238E27FC236}">
                <a16:creationId xmlns:a16="http://schemas.microsoft.com/office/drawing/2014/main" id="{86A49D13-B1FE-A96F-807A-D15767678DE0}"/>
              </a:ext>
            </a:extLst>
          </p:cNvPr>
          <p:cNvSpPr>
            <a:spLocks noGrp="1"/>
          </p:cNvSpPr>
          <p:nvPr>
            <p:ph type="title"/>
          </p:nvPr>
        </p:nvSpPr>
        <p:spPr>
          <a:xfrm>
            <a:off x="1371600" y="685799"/>
            <a:ext cx="2837329" cy="2904565"/>
          </a:xfrm>
        </p:spPr>
        <p:txBody>
          <a:bodyPr>
            <a:normAutofit/>
          </a:bodyPr>
          <a:lstStyle/>
          <a:p>
            <a:r>
              <a:rPr lang="uk-UA" b="1" dirty="0"/>
              <a:t>Кампанії Просвітництва та Освіти:</a:t>
            </a:r>
            <a:endParaRPr lang="en-UA" b="1" dirty="0"/>
          </a:p>
        </p:txBody>
      </p:sp>
    </p:spTree>
    <p:extLst>
      <p:ext uri="{BB962C8B-B14F-4D97-AF65-F5344CB8AC3E}">
        <p14:creationId xmlns:p14="http://schemas.microsoft.com/office/powerpoint/2010/main" val="123703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2148-0651-E4FF-6759-8DEC6D017752}"/>
              </a:ext>
            </a:extLst>
          </p:cNvPr>
          <p:cNvSpPr>
            <a:spLocks noGrp="1"/>
          </p:cNvSpPr>
          <p:nvPr>
            <p:ph type="title"/>
          </p:nvPr>
        </p:nvSpPr>
        <p:spPr>
          <a:xfrm>
            <a:off x="1371600" y="685800"/>
            <a:ext cx="3749040" cy="1485900"/>
          </a:xfrm>
        </p:spPr>
        <p:txBody>
          <a:bodyPr/>
          <a:lstStyle/>
          <a:p>
            <a:r>
              <a:rPr lang="uk-UA" b="1" dirty="0"/>
              <a:t>Сатира та Гумор</a:t>
            </a:r>
            <a:endParaRPr lang="en-UA" b="1" dirty="0"/>
          </a:p>
        </p:txBody>
      </p:sp>
      <p:sp>
        <p:nvSpPr>
          <p:cNvPr id="3" name="Content Placeholder 2">
            <a:extLst>
              <a:ext uri="{FF2B5EF4-FFF2-40B4-BE49-F238E27FC236}">
                <a16:creationId xmlns:a16="http://schemas.microsoft.com/office/drawing/2014/main" id="{186DF073-2879-5BC8-7D9F-F509B0B38149}"/>
              </a:ext>
            </a:extLst>
          </p:cNvPr>
          <p:cNvSpPr>
            <a:spLocks noGrp="1"/>
          </p:cNvSpPr>
          <p:nvPr>
            <p:ph idx="1"/>
          </p:nvPr>
        </p:nvSpPr>
        <p:spPr/>
        <p:txBody>
          <a:bodyPr/>
          <a:lstStyle/>
          <a:p>
            <a:endParaRPr lang="en-UA"/>
          </a:p>
        </p:txBody>
      </p:sp>
      <p:pic>
        <p:nvPicPr>
          <p:cNvPr id="4" name="Picture 3">
            <a:extLst>
              <a:ext uri="{FF2B5EF4-FFF2-40B4-BE49-F238E27FC236}">
                <a16:creationId xmlns:a16="http://schemas.microsoft.com/office/drawing/2014/main" id="{014464E6-E129-3474-672B-1D802601FF3F}"/>
              </a:ext>
            </a:extLst>
          </p:cNvPr>
          <p:cNvPicPr>
            <a:picLocks noChangeAspect="1"/>
          </p:cNvPicPr>
          <p:nvPr/>
        </p:nvPicPr>
        <p:blipFill>
          <a:blip r:embed="rId2"/>
          <a:stretch>
            <a:fillRect/>
          </a:stretch>
        </p:blipFill>
        <p:spPr>
          <a:xfrm>
            <a:off x="5496987" y="0"/>
            <a:ext cx="6695013" cy="6858000"/>
          </a:xfrm>
          <a:prstGeom prst="rect">
            <a:avLst/>
          </a:prstGeom>
        </p:spPr>
      </p:pic>
    </p:spTree>
    <p:extLst>
      <p:ext uri="{BB962C8B-B14F-4D97-AF65-F5344CB8AC3E}">
        <p14:creationId xmlns:p14="http://schemas.microsoft.com/office/powerpoint/2010/main" val="1385028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F5774-2E58-214D-9C0A-CF6094A2925A}"/>
              </a:ext>
            </a:extLst>
          </p:cNvPr>
          <p:cNvSpPr>
            <a:spLocks noGrp="1"/>
          </p:cNvSpPr>
          <p:nvPr>
            <p:ph type="title"/>
          </p:nvPr>
        </p:nvSpPr>
        <p:spPr>
          <a:xfrm>
            <a:off x="1371600" y="685800"/>
            <a:ext cx="3962400" cy="1485900"/>
          </a:xfrm>
        </p:spPr>
        <p:txBody>
          <a:bodyPr/>
          <a:lstStyle/>
          <a:p>
            <a:endParaRPr lang="en-UA" dirty="0"/>
          </a:p>
        </p:txBody>
      </p:sp>
      <p:sp>
        <p:nvSpPr>
          <p:cNvPr id="3" name="Content Placeholder 2">
            <a:extLst>
              <a:ext uri="{FF2B5EF4-FFF2-40B4-BE49-F238E27FC236}">
                <a16:creationId xmlns:a16="http://schemas.microsoft.com/office/drawing/2014/main" id="{01F3449D-A2E1-95C2-B27C-1EC03C0424C4}"/>
              </a:ext>
            </a:extLst>
          </p:cNvPr>
          <p:cNvSpPr>
            <a:spLocks noGrp="1"/>
          </p:cNvSpPr>
          <p:nvPr>
            <p:ph idx="1"/>
          </p:nvPr>
        </p:nvSpPr>
        <p:spPr>
          <a:xfrm>
            <a:off x="1371600" y="2286000"/>
            <a:ext cx="3792071" cy="3581400"/>
          </a:xfrm>
        </p:spPr>
        <p:txBody>
          <a:bodyPr/>
          <a:lstStyle/>
          <a:p>
            <a:endParaRPr lang="en-UA" dirty="0"/>
          </a:p>
        </p:txBody>
      </p:sp>
      <p:pic>
        <p:nvPicPr>
          <p:cNvPr id="7170" name="Picture 2" descr="Why Pope Francis Is the Star of AI-Generated Photos - The New York Times">
            <a:extLst>
              <a:ext uri="{FF2B5EF4-FFF2-40B4-BE49-F238E27FC236}">
                <a16:creationId xmlns:a16="http://schemas.microsoft.com/office/drawing/2014/main" id="{1C7BD904-616D-88C1-D902-D9929B0C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9CB90AA-2668-D0B9-376E-09A71C8540B6}"/>
              </a:ext>
            </a:extLst>
          </p:cNvPr>
          <p:cNvSpPr txBox="1">
            <a:spLocks/>
          </p:cNvSpPr>
          <p:nvPr/>
        </p:nvSpPr>
        <p:spPr>
          <a:xfrm>
            <a:off x="1371600" y="685800"/>
            <a:ext cx="374904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Work Sans" pitchFamily="2" charset="0"/>
                <a:ea typeface="+mj-ea"/>
                <a:cs typeface="+mj-cs"/>
              </a:defRPr>
            </a:lvl1pPr>
          </a:lstStyle>
          <a:p>
            <a:r>
              <a:rPr lang="uk-UA" b="1"/>
              <a:t>Сатира та Гумор</a:t>
            </a:r>
            <a:endParaRPr lang="en-UA" b="1" dirty="0"/>
          </a:p>
        </p:txBody>
      </p:sp>
    </p:spTree>
    <p:extLst>
      <p:ext uri="{BB962C8B-B14F-4D97-AF65-F5344CB8AC3E}">
        <p14:creationId xmlns:p14="http://schemas.microsoft.com/office/powerpoint/2010/main" val="1788112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7A8BA-918C-539D-F902-C020C6C1337A}"/>
              </a:ext>
            </a:extLst>
          </p:cNvPr>
          <p:cNvSpPr>
            <a:spLocks noGrp="1"/>
          </p:cNvSpPr>
          <p:nvPr>
            <p:ph type="title"/>
          </p:nvPr>
        </p:nvSpPr>
        <p:spPr/>
        <p:txBody>
          <a:bodyPr/>
          <a:lstStyle/>
          <a:p>
            <a:endParaRPr lang="en-UA"/>
          </a:p>
        </p:txBody>
      </p:sp>
      <p:sp>
        <p:nvSpPr>
          <p:cNvPr id="3" name="Content Placeholder 2">
            <a:extLst>
              <a:ext uri="{FF2B5EF4-FFF2-40B4-BE49-F238E27FC236}">
                <a16:creationId xmlns:a16="http://schemas.microsoft.com/office/drawing/2014/main" id="{4D1A83A4-2F5F-F7F0-EAE3-252E45EEB963}"/>
              </a:ext>
            </a:extLst>
          </p:cNvPr>
          <p:cNvSpPr>
            <a:spLocks noGrp="1"/>
          </p:cNvSpPr>
          <p:nvPr>
            <p:ph sz="quarter" idx="10"/>
          </p:nvPr>
        </p:nvSpPr>
        <p:spPr/>
        <p:txBody>
          <a:bodyPr/>
          <a:lstStyle/>
          <a:p>
            <a:endParaRPr lang="en-UA"/>
          </a:p>
        </p:txBody>
      </p:sp>
      <p:pic>
        <p:nvPicPr>
          <p:cNvPr id="6146" name="Picture 2" descr="Fake Trump arrest photos: How to spot an AI-generated image - BBC News">
            <a:extLst>
              <a:ext uri="{FF2B5EF4-FFF2-40B4-BE49-F238E27FC236}">
                <a16:creationId xmlns:a16="http://schemas.microsoft.com/office/drawing/2014/main" id="{3B36EFE1-AAC4-9DC4-2CBE-9D67B28B9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478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A8094-7887-9A72-9918-1BFF2BD1092F}"/>
              </a:ext>
            </a:extLst>
          </p:cNvPr>
          <p:cNvSpPr>
            <a:spLocks noGrp="1"/>
          </p:cNvSpPr>
          <p:nvPr>
            <p:ph type="title"/>
          </p:nvPr>
        </p:nvSpPr>
        <p:spPr>
          <a:xfrm>
            <a:off x="1371600" y="685800"/>
            <a:ext cx="4450080" cy="1485900"/>
          </a:xfrm>
        </p:spPr>
        <p:txBody>
          <a:bodyPr/>
          <a:lstStyle/>
          <a:p>
            <a:r>
              <a:rPr lang="uk-UA" b="1" dirty="0"/>
              <a:t>Маніпуляції</a:t>
            </a:r>
            <a:endParaRPr lang="en-UA" b="1" dirty="0"/>
          </a:p>
        </p:txBody>
      </p:sp>
      <p:pic>
        <p:nvPicPr>
          <p:cNvPr id="5" name="Content Placeholder 4" descr="A child with a painted face and a person with his hand up&#10;&#10;Description automatically generated">
            <a:extLst>
              <a:ext uri="{FF2B5EF4-FFF2-40B4-BE49-F238E27FC236}">
                <a16:creationId xmlns:a16="http://schemas.microsoft.com/office/drawing/2014/main" id="{2BBBF87A-7D3C-9D4C-4B0B-F533CFB32534}"/>
              </a:ext>
            </a:extLst>
          </p:cNvPr>
          <p:cNvPicPr>
            <a:picLocks noGrp="1" noChangeAspect="1"/>
          </p:cNvPicPr>
          <p:nvPr>
            <p:ph idx="1"/>
          </p:nvPr>
        </p:nvPicPr>
        <p:blipFill>
          <a:blip r:embed="rId2"/>
          <a:stretch>
            <a:fillRect/>
          </a:stretch>
        </p:blipFill>
        <p:spPr>
          <a:xfrm>
            <a:off x="6711779" y="0"/>
            <a:ext cx="5560539" cy="6858000"/>
          </a:xfrm>
        </p:spPr>
      </p:pic>
      <p:sp>
        <p:nvSpPr>
          <p:cNvPr id="6" name="Title 1">
            <a:extLst>
              <a:ext uri="{FF2B5EF4-FFF2-40B4-BE49-F238E27FC236}">
                <a16:creationId xmlns:a16="http://schemas.microsoft.com/office/drawing/2014/main" id="{B3A6541E-F9F8-A8A6-2398-84E2D9DD5D13}"/>
              </a:ext>
            </a:extLst>
          </p:cNvPr>
          <p:cNvSpPr txBox="1">
            <a:spLocks/>
          </p:cNvSpPr>
          <p:nvPr/>
        </p:nvSpPr>
        <p:spPr>
          <a:xfrm>
            <a:off x="1371600" y="685800"/>
            <a:ext cx="374904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Work Sans" pitchFamily="2" charset="0"/>
                <a:ea typeface="+mj-ea"/>
                <a:cs typeface="+mj-cs"/>
              </a:defRPr>
            </a:lvl1pPr>
          </a:lstStyle>
          <a:p>
            <a:endParaRPr lang="en-UA" b="1" dirty="0"/>
          </a:p>
        </p:txBody>
      </p:sp>
    </p:spTree>
    <p:extLst>
      <p:ext uri="{BB962C8B-B14F-4D97-AF65-F5344CB8AC3E}">
        <p14:creationId xmlns:p14="http://schemas.microsoft.com/office/powerpoint/2010/main" val="2427660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C856-2185-0AC6-0A72-3A384C459C80}"/>
              </a:ext>
            </a:extLst>
          </p:cNvPr>
          <p:cNvSpPr>
            <a:spLocks noGrp="1"/>
          </p:cNvSpPr>
          <p:nvPr>
            <p:ph type="title"/>
          </p:nvPr>
        </p:nvSpPr>
        <p:spPr>
          <a:xfrm>
            <a:off x="1371600" y="685800"/>
            <a:ext cx="5455920" cy="2057400"/>
          </a:xfrm>
        </p:spPr>
        <p:txBody>
          <a:bodyPr>
            <a:normAutofit/>
          </a:bodyPr>
          <a:lstStyle/>
          <a:p>
            <a:r>
              <a:rPr lang="uk-UA" b="1" dirty="0"/>
              <a:t>Активність в соціальних мережах</a:t>
            </a:r>
            <a:endParaRPr lang="en-UA" b="1" dirty="0"/>
          </a:p>
        </p:txBody>
      </p:sp>
      <p:pic>
        <p:nvPicPr>
          <p:cNvPr id="5" name="Content Placeholder 4" descr="A screenshot of a cell phone screen&#10;&#10;Description automatically generated">
            <a:extLst>
              <a:ext uri="{FF2B5EF4-FFF2-40B4-BE49-F238E27FC236}">
                <a16:creationId xmlns:a16="http://schemas.microsoft.com/office/drawing/2014/main" id="{C4FAF080-1913-0775-E25D-CD959ACED163}"/>
              </a:ext>
            </a:extLst>
          </p:cNvPr>
          <p:cNvPicPr>
            <a:picLocks noGrp="1" noChangeAspect="1"/>
          </p:cNvPicPr>
          <p:nvPr>
            <p:ph idx="1"/>
          </p:nvPr>
        </p:nvPicPr>
        <p:blipFill>
          <a:blip r:embed="rId2"/>
          <a:stretch>
            <a:fillRect/>
          </a:stretch>
        </p:blipFill>
        <p:spPr>
          <a:xfrm>
            <a:off x="7655243" y="685800"/>
            <a:ext cx="3703320" cy="5486400"/>
          </a:xfrm>
        </p:spPr>
      </p:pic>
      <p:sp>
        <p:nvSpPr>
          <p:cNvPr id="7" name="TextBox 6">
            <a:extLst>
              <a:ext uri="{FF2B5EF4-FFF2-40B4-BE49-F238E27FC236}">
                <a16:creationId xmlns:a16="http://schemas.microsoft.com/office/drawing/2014/main" id="{0AB58D79-C3B3-CFED-F76A-7E422B282DDC}"/>
              </a:ext>
            </a:extLst>
          </p:cNvPr>
          <p:cNvSpPr txBox="1"/>
          <p:nvPr/>
        </p:nvSpPr>
        <p:spPr>
          <a:xfrm>
            <a:off x="1371600" y="2743200"/>
            <a:ext cx="6096000" cy="2308324"/>
          </a:xfrm>
          <a:prstGeom prst="rect">
            <a:avLst/>
          </a:prstGeom>
          <a:noFill/>
        </p:spPr>
        <p:txBody>
          <a:bodyPr wrap="square">
            <a:spAutoFit/>
          </a:bodyPr>
          <a:lstStyle/>
          <a:p>
            <a:r>
              <a:rPr lang="uk-UA" dirty="0">
                <a:solidFill>
                  <a:srgbClr val="000000"/>
                </a:solidFill>
                <a:latin typeface="Helvetica Neue" panose="02000503000000020004" pitchFamily="2" charset="0"/>
              </a:rPr>
              <a:t>П</a:t>
            </a:r>
            <a:r>
              <a:rPr lang="uk-UA" dirty="0">
                <a:solidFill>
                  <a:srgbClr val="000000"/>
                </a:solidFill>
                <a:effectLst/>
                <a:latin typeface="Helvetica Neue" panose="02000503000000020004" pitchFamily="2" charset="0"/>
              </a:rPr>
              <a:t>алестинці і їх симпатики переважають своїм контентом Ізраїль. Ну і в цілому прихильники Ізраїлю менш активні в мережах. </a:t>
            </a:r>
          </a:p>
          <a:p>
            <a:br>
              <a:rPr lang="uk-UA" dirty="0">
                <a:solidFill>
                  <a:srgbClr val="000000"/>
                </a:solidFill>
                <a:effectLst/>
                <a:latin typeface="Helvetica Neue" panose="02000503000000020004" pitchFamily="2" charset="0"/>
              </a:rPr>
            </a:br>
            <a:endParaRPr lang="uk-UA" dirty="0">
              <a:solidFill>
                <a:srgbClr val="000000"/>
              </a:solidFill>
              <a:effectLst/>
              <a:latin typeface="Helvetica Neue" panose="02000503000000020004" pitchFamily="2" charset="0"/>
            </a:endParaRPr>
          </a:p>
          <a:p>
            <a:r>
              <a:rPr lang="uk-UA" dirty="0">
                <a:solidFill>
                  <a:srgbClr val="000000"/>
                </a:solidFill>
                <a:effectLst/>
                <a:latin typeface="Helvetica Neue" panose="02000503000000020004" pitchFamily="2" charset="0"/>
              </a:rPr>
              <a:t>Аналіз соцмереж по 1 мільйону постів, показує як сильно Палестина перебиває </a:t>
            </a:r>
            <a:r>
              <a:rPr lang="uk-UA" dirty="0" err="1">
                <a:solidFill>
                  <a:srgbClr val="000000"/>
                </a:solidFill>
                <a:effectLst/>
                <a:latin typeface="Helvetica Neue" panose="02000503000000020004" pitchFamily="2" charset="0"/>
              </a:rPr>
              <a:t>наратив</a:t>
            </a:r>
            <a:r>
              <a:rPr lang="uk-UA" dirty="0">
                <a:solidFill>
                  <a:srgbClr val="000000"/>
                </a:solidFill>
                <a:effectLst/>
                <a:latin typeface="Helvetica Neue" panose="02000503000000020004" pitchFamily="2" charset="0"/>
              </a:rPr>
              <a:t>. Особливо серед молоді.</a:t>
            </a:r>
          </a:p>
        </p:txBody>
      </p:sp>
    </p:spTree>
    <p:extLst>
      <p:ext uri="{BB962C8B-B14F-4D97-AF65-F5344CB8AC3E}">
        <p14:creationId xmlns:p14="http://schemas.microsoft.com/office/powerpoint/2010/main" val="15666248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D4AA-CCAD-80F1-D126-DD4FC745B0ED}"/>
              </a:ext>
            </a:extLst>
          </p:cNvPr>
          <p:cNvSpPr>
            <a:spLocks noGrp="1"/>
          </p:cNvSpPr>
          <p:nvPr>
            <p:ph type="title"/>
          </p:nvPr>
        </p:nvSpPr>
        <p:spPr/>
        <p:txBody>
          <a:bodyPr/>
          <a:lstStyle/>
          <a:p>
            <a:r>
              <a:rPr lang="en-UA" dirty="0"/>
              <a:t>Audio</a:t>
            </a:r>
            <a:r>
              <a:rPr lang="uk-UA" dirty="0"/>
              <a:t> </a:t>
            </a:r>
            <a:r>
              <a:rPr lang="en-US" dirty="0"/>
              <a:t>and video</a:t>
            </a:r>
            <a:r>
              <a:rPr lang="en-UA" dirty="0"/>
              <a:t> generation</a:t>
            </a:r>
          </a:p>
        </p:txBody>
      </p:sp>
      <p:sp>
        <p:nvSpPr>
          <p:cNvPr id="5" name="Content Placeholder 4">
            <a:extLst>
              <a:ext uri="{FF2B5EF4-FFF2-40B4-BE49-F238E27FC236}">
                <a16:creationId xmlns:a16="http://schemas.microsoft.com/office/drawing/2014/main" id="{91C52BBD-8929-7252-E7B3-6E382B73D4DE}"/>
              </a:ext>
            </a:extLst>
          </p:cNvPr>
          <p:cNvSpPr>
            <a:spLocks noGrp="1"/>
          </p:cNvSpPr>
          <p:nvPr>
            <p:ph idx="1"/>
          </p:nvPr>
        </p:nvSpPr>
        <p:spPr/>
        <p:txBody>
          <a:bodyPr/>
          <a:lstStyle/>
          <a:p>
            <a:endParaRPr lang="en-UA"/>
          </a:p>
        </p:txBody>
      </p:sp>
    </p:spTree>
    <p:extLst>
      <p:ext uri="{BB962C8B-B14F-4D97-AF65-F5344CB8AC3E}">
        <p14:creationId xmlns:p14="http://schemas.microsoft.com/office/powerpoint/2010/main" val="442690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5358-FB11-A82E-E47B-D041AF7803D7}"/>
              </a:ext>
            </a:extLst>
          </p:cNvPr>
          <p:cNvSpPr>
            <a:spLocks noGrp="1"/>
          </p:cNvSpPr>
          <p:nvPr>
            <p:ph type="title"/>
          </p:nvPr>
        </p:nvSpPr>
        <p:spPr/>
        <p:txBody>
          <a:bodyPr/>
          <a:lstStyle/>
          <a:p>
            <a:endParaRPr lang="en-UA"/>
          </a:p>
        </p:txBody>
      </p:sp>
      <p:pic>
        <p:nvPicPr>
          <p:cNvPr id="4" name="IMG_9719">
            <a:hlinkClick r:id="" action="ppaction://media"/>
            <a:extLst>
              <a:ext uri="{FF2B5EF4-FFF2-40B4-BE49-F238E27FC236}">
                <a16:creationId xmlns:a16="http://schemas.microsoft.com/office/drawing/2014/main" id="{11D6C341-B557-5C85-1F76-91A54DDD2D9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97442" y="1064259"/>
            <a:ext cx="7397115" cy="4048285"/>
          </a:xfrm>
        </p:spPr>
      </p:pic>
    </p:spTree>
    <p:extLst>
      <p:ext uri="{BB962C8B-B14F-4D97-AF65-F5344CB8AC3E}">
        <p14:creationId xmlns:p14="http://schemas.microsoft.com/office/powerpoint/2010/main" val="396949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A"/>
          </a:p>
        </p:txBody>
      </p:sp>
      <p:sp>
        <p:nvSpPr>
          <p:cNvPr id="11" name="Rectangle 10">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3B794C8-AD15-06A0-7A34-B164EB1A060A}"/>
              </a:ext>
            </a:extLst>
          </p:cNvPr>
          <p:cNvPicPr>
            <a:picLocks noGrp="1" noChangeAspect="1"/>
          </p:cNvPicPr>
          <p:nvPr>
            <p:ph idx="1"/>
          </p:nvPr>
        </p:nvPicPr>
        <p:blipFill>
          <a:blip r:embed="rId2"/>
          <a:stretch>
            <a:fillRect/>
          </a:stretch>
        </p:blipFill>
        <p:spPr>
          <a:xfrm>
            <a:off x="482600" y="648033"/>
            <a:ext cx="11226799" cy="5557266"/>
          </a:xfrm>
          <a:prstGeom prst="rect">
            <a:avLst/>
          </a:prstGeom>
          <a:noFill/>
        </p:spPr>
      </p:pic>
    </p:spTree>
    <p:extLst>
      <p:ext uri="{BB962C8B-B14F-4D97-AF65-F5344CB8AC3E}">
        <p14:creationId xmlns:p14="http://schemas.microsoft.com/office/powerpoint/2010/main" val="3303711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A"/>
          </a:p>
        </p:txBody>
      </p:sp>
      <p:sp>
        <p:nvSpPr>
          <p:cNvPr id="11" name="Rectangle 10">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AA6CDAB-E43D-0715-CC8D-D2D4B175E1FD}"/>
              </a:ext>
            </a:extLst>
          </p:cNvPr>
          <p:cNvPicPr>
            <a:picLocks noGrp="1" noChangeAspect="1"/>
          </p:cNvPicPr>
          <p:nvPr>
            <p:ph idx="1"/>
          </p:nvPr>
        </p:nvPicPr>
        <p:blipFill>
          <a:blip r:embed="rId2"/>
          <a:stretch>
            <a:fillRect/>
          </a:stretch>
        </p:blipFill>
        <p:spPr>
          <a:xfrm>
            <a:off x="482600" y="507699"/>
            <a:ext cx="11226799" cy="5837934"/>
          </a:xfrm>
          <a:prstGeom prst="rect">
            <a:avLst/>
          </a:prstGeom>
        </p:spPr>
      </p:pic>
    </p:spTree>
    <p:extLst>
      <p:ext uri="{BB962C8B-B14F-4D97-AF65-F5344CB8AC3E}">
        <p14:creationId xmlns:p14="http://schemas.microsoft.com/office/powerpoint/2010/main" val="3142974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420F-2906-BFEB-B7BF-6E502A1099F3}"/>
              </a:ext>
            </a:extLst>
          </p:cNvPr>
          <p:cNvSpPr>
            <a:spLocks noGrp="1"/>
          </p:cNvSpPr>
          <p:nvPr>
            <p:ph type="title"/>
          </p:nvPr>
        </p:nvSpPr>
        <p:spPr>
          <a:xfrm>
            <a:off x="1371600" y="685800"/>
            <a:ext cx="3826933" cy="1485900"/>
          </a:xfrm>
        </p:spPr>
        <p:txBody>
          <a:bodyPr/>
          <a:lstStyle/>
          <a:p>
            <a:r>
              <a:rPr lang="uk-UA" dirty="0"/>
              <a:t>ШІ Продукти </a:t>
            </a:r>
            <a:endParaRPr lang="en-UA" dirty="0"/>
          </a:p>
        </p:txBody>
      </p:sp>
      <p:sp>
        <p:nvSpPr>
          <p:cNvPr id="3" name="Content Placeholder 2">
            <a:extLst>
              <a:ext uri="{FF2B5EF4-FFF2-40B4-BE49-F238E27FC236}">
                <a16:creationId xmlns:a16="http://schemas.microsoft.com/office/drawing/2014/main" id="{23B24F00-BF43-D950-FA34-0D322CBD4D6C}"/>
              </a:ext>
            </a:extLst>
          </p:cNvPr>
          <p:cNvSpPr>
            <a:spLocks noGrp="1"/>
          </p:cNvSpPr>
          <p:nvPr>
            <p:ph idx="1"/>
          </p:nvPr>
        </p:nvSpPr>
        <p:spPr/>
        <p:txBody>
          <a:bodyPr/>
          <a:lstStyle/>
          <a:p>
            <a:r>
              <a:rPr lang="en-US" dirty="0" err="1"/>
              <a:t>ChatGPT</a:t>
            </a:r>
            <a:r>
              <a:rPr lang="en-US" dirty="0"/>
              <a:t>  </a:t>
            </a:r>
            <a:endParaRPr lang="uk-UA" dirty="0"/>
          </a:p>
          <a:p>
            <a:r>
              <a:rPr lang="en-US" dirty="0"/>
              <a:t>Facebook lama2</a:t>
            </a:r>
            <a:endParaRPr lang="uk-UA" dirty="0"/>
          </a:p>
          <a:p>
            <a:r>
              <a:rPr lang="en-US" dirty="0"/>
              <a:t>Google bard</a:t>
            </a:r>
            <a:endParaRPr lang="uk-UA" dirty="0"/>
          </a:p>
          <a:p>
            <a:endParaRPr lang="en-US" dirty="0"/>
          </a:p>
          <a:p>
            <a:endParaRPr lang="en-UA" dirty="0"/>
          </a:p>
        </p:txBody>
      </p:sp>
      <p:pic>
        <p:nvPicPr>
          <p:cNvPr id="5124" name="Picture 4" descr="The Foundation Large Language Model (LLM) &amp; Tooling Landscape | by Cobus  Greyling | Medium">
            <a:extLst>
              <a:ext uri="{FF2B5EF4-FFF2-40B4-BE49-F238E27FC236}">
                <a16:creationId xmlns:a16="http://schemas.microsoft.com/office/drawing/2014/main" id="{4463D3C5-F03C-3BCE-B3D1-23F9CA800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0975" y="0"/>
            <a:ext cx="5661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2439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A"/>
          </a:p>
        </p:txBody>
      </p:sp>
      <p:sp>
        <p:nvSpPr>
          <p:cNvPr id="11" name="Rectangle 10">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73A8A84-DACA-B001-F255-5D3E0A04F6DE}"/>
              </a:ext>
            </a:extLst>
          </p:cNvPr>
          <p:cNvPicPr>
            <a:picLocks noGrp="1" noChangeAspect="1"/>
          </p:cNvPicPr>
          <p:nvPr>
            <p:ph idx="1"/>
          </p:nvPr>
        </p:nvPicPr>
        <p:blipFill>
          <a:blip r:embed="rId2"/>
          <a:stretch>
            <a:fillRect/>
          </a:stretch>
        </p:blipFill>
        <p:spPr>
          <a:xfrm>
            <a:off x="1810689" y="480515"/>
            <a:ext cx="8570621" cy="5892302"/>
          </a:xfrm>
          <a:prstGeom prst="rect">
            <a:avLst/>
          </a:prstGeom>
        </p:spPr>
      </p:pic>
    </p:spTree>
    <p:extLst>
      <p:ext uri="{BB962C8B-B14F-4D97-AF65-F5344CB8AC3E}">
        <p14:creationId xmlns:p14="http://schemas.microsoft.com/office/powerpoint/2010/main" val="4211494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A"/>
          </a:p>
        </p:txBody>
      </p:sp>
      <p:sp>
        <p:nvSpPr>
          <p:cNvPr id="11" name="Rectangle 10">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6FB5E7A-0E8F-B47B-8624-C70D00CCA0B5}"/>
              </a:ext>
            </a:extLst>
          </p:cNvPr>
          <p:cNvPicPr>
            <a:picLocks noGrp="1" noChangeAspect="1"/>
          </p:cNvPicPr>
          <p:nvPr>
            <p:ph idx="1"/>
          </p:nvPr>
        </p:nvPicPr>
        <p:blipFill>
          <a:blip r:embed="rId2"/>
          <a:stretch>
            <a:fillRect/>
          </a:stretch>
        </p:blipFill>
        <p:spPr>
          <a:xfrm>
            <a:off x="1324905" y="480515"/>
            <a:ext cx="9542188" cy="5892302"/>
          </a:xfrm>
          <a:prstGeom prst="rect">
            <a:avLst/>
          </a:prstGeom>
        </p:spPr>
      </p:pic>
    </p:spTree>
    <p:extLst>
      <p:ext uri="{BB962C8B-B14F-4D97-AF65-F5344CB8AC3E}">
        <p14:creationId xmlns:p14="http://schemas.microsoft.com/office/powerpoint/2010/main" val="32417298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FCAA2-D5AB-9492-0214-B2ECA08B268C}"/>
              </a:ext>
            </a:extLst>
          </p:cNvPr>
          <p:cNvSpPr>
            <a:spLocks noGrp="1"/>
          </p:cNvSpPr>
          <p:nvPr>
            <p:ph type="title"/>
          </p:nvPr>
        </p:nvSpPr>
        <p:spPr/>
        <p:txBody>
          <a:bodyPr/>
          <a:lstStyle/>
          <a:p>
            <a:r>
              <a:rPr lang="uk-UA" dirty="0"/>
              <a:t>Посередні результати </a:t>
            </a:r>
            <a:endParaRPr lang="en-UA" dirty="0"/>
          </a:p>
        </p:txBody>
      </p:sp>
      <p:sp>
        <p:nvSpPr>
          <p:cNvPr id="3" name="Content Placeholder 2">
            <a:extLst>
              <a:ext uri="{FF2B5EF4-FFF2-40B4-BE49-F238E27FC236}">
                <a16:creationId xmlns:a16="http://schemas.microsoft.com/office/drawing/2014/main" id="{ACB92274-9DF2-494A-3377-3D8E82839555}"/>
              </a:ext>
            </a:extLst>
          </p:cNvPr>
          <p:cNvSpPr>
            <a:spLocks noGrp="1"/>
          </p:cNvSpPr>
          <p:nvPr>
            <p:ph idx="1"/>
          </p:nvPr>
        </p:nvSpPr>
        <p:spPr/>
        <p:txBody>
          <a:bodyPr/>
          <a:lstStyle/>
          <a:p>
            <a:endParaRPr lang="en-UA"/>
          </a:p>
        </p:txBody>
      </p:sp>
      <p:pic>
        <p:nvPicPr>
          <p:cNvPr id="4" name="Picture 3">
            <a:extLst>
              <a:ext uri="{FF2B5EF4-FFF2-40B4-BE49-F238E27FC236}">
                <a16:creationId xmlns:a16="http://schemas.microsoft.com/office/drawing/2014/main" id="{10EE819D-A8FE-6461-FB32-8F5B2A933CE3}"/>
              </a:ext>
            </a:extLst>
          </p:cNvPr>
          <p:cNvPicPr>
            <a:picLocks noChangeAspect="1"/>
          </p:cNvPicPr>
          <p:nvPr/>
        </p:nvPicPr>
        <p:blipFill>
          <a:blip r:embed="rId2"/>
          <a:stretch>
            <a:fillRect/>
          </a:stretch>
        </p:blipFill>
        <p:spPr>
          <a:xfrm>
            <a:off x="5375274" y="1435109"/>
            <a:ext cx="6816725" cy="3987782"/>
          </a:xfrm>
          <a:prstGeom prst="rect">
            <a:avLst/>
          </a:prstGeom>
          <a:noFill/>
        </p:spPr>
      </p:pic>
    </p:spTree>
    <p:extLst>
      <p:ext uri="{BB962C8B-B14F-4D97-AF65-F5344CB8AC3E}">
        <p14:creationId xmlns:p14="http://schemas.microsoft.com/office/powerpoint/2010/main" val="3256853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4E1D-6821-1796-9FA3-D88EB534CB74}"/>
              </a:ext>
            </a:extLst>
          </p:cNvPr>
          <p:cNvSpPr>
            <a:spLocks noGrp="1"/>
          </p:cNvSpPr>
          <p:nvPr>
            <p:ph type="title"/>
          </p:nvPr>
        </p:nvSpPr>
        <p:spPr/>
        <p:txBody>
          <a:bodyPr/>
          <a:lstStyle/>
          <a:p>
            <a:endParaRPr lang="en-UA"/>
          </a:p>
        </p:txBody>
      </p:sp>
      <p:sp>
        <p:nvSpPr>
          <p:cNvPr id="3" name="Content Placeholder 2">
            <a:extLst>
              <a:ext uri="{FF2B5EF4-FFF2-40B4-BE49-F238E27FC236}">
                <a16:creationId xmlns:a16="http://schemas.microsoft.com/office/drawing/2014/main" id="{2B97FDE3-EBB5-0521-453B-2813A67D657C}"/>
              </a:ext>
            </a:extLst>
          </p:cNvPr>
          <p:cNvSpPr>
            <a:spLocks noGrp="1"/>
          </p:cNvSpPr>
          <p:nvPr>
            <p:ph idx="1"/>
          </p:nvPr>
        </p:nvSpPr>
        <p:spPr/>
        <p:txBody>
          <a:bodyPr/>
          <a:lstStyle/>
          <a:p>
            <a:endParaRPr lang="en-UA"/>
          </a:p>
        </p:txBody>
      </p:sp>
      <p:pic>
        <p:nvPicPr>
          <p:cNvPr id="4" name="Picture 3">
            <a:extLst>
              <a:ext uri="{FF2B5EF4-FFF2-40B4-BE49-F238E27FC236}">
                <a16:creationId xmlns:a16="http://schemas.microsoft.com/office/drawing/2014/main" id="{613B4285-128B-0C66-A351-67D1CF4736DC}"/>
              </a:ext>
            </a:extLst>
          </p:cNvPr>
          <p:cNvPicPr>
            <a:picLocks noChangeAspect="1"/>
          </p:cNvPicPr>
          <p:nvPr/>
        </p:nvPicPr>
        <p:blipFill>
          <a:blip r:embed="rId2"/>
          <a:stretch>
            <a:fillRect/>
          </a:stretch>
        </p:blipFill>
        <p:spPr>
          <a:xfrm>
            <a:off x="0" y="0"/>
            <a:ext cx="12192000" cy="7856000"/>
          </a:xfrm>
          <a:prstGeom prst="rect">
            <a:avLst/>
          </a:prstGeom>
        </p:spPr>
      </p:pic>
    </p:spTree>
    <p:extLst>
      <p:ext uri="{BB962C8B-B14F-4D97-AF65-F5344CB8AC3E}">
        <p14:creationId xmlns:p14="http://schemas.microsoft.com/office/powerpoint/2010/main" val="38209760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A1D63-363B-BBF3-8A3E-CDDDF047573E}"/>
              </a:ext>
            </a:extLst>
          </p:cNvPr>
          <p:cNvSpPr>
            <a:spLocks noGrp="1"/>
          </p:cNvSpPr>
          <p:nvPr>
            <p:ph type="title"/>
          </p:nvPr>
        </p:nvSpPr>
        <p:spPr/>
        <p:txBody>
          <a:bodyPr/>
          <a:lstStyle/>
          <a:p>
            <a:r>
              <a:rPr lang="uk-UA" dirty="0"/>
              <a:t>Сотні нових інструментів</a:t>
            </a:r>
            <a:endParaRPr lang="en-UA" dirty="0"/>
          </a:p>
        </p:txBody>
      </p:sp>
      <p:sp>
        <p:nvSpPr>
          <p:cNvPr id="3" name="Content Placeholder 2">
            <a:extLst>
              <a:ext uri="{FF2B5EF4-FFF2-40B4-BE49-F238E27FC236}">
                <a16:creationId xmlns:a16="http://schemas.microsoft.com/office/drawing/2014/main" id="{178F1B50-308B-9BB9-6871-6245B497C191}"/>
              </a:ext>
            </a:extLst>
          </p:cNvPr>
          <p:cNvSpPr>
            <a:spLocks noGrp="1"/>
          </p:cNvSpPr>
          <p:nvPr>
            <p:ph idx="1"/>
          </p:nvPr>
        </p:nvSpPr>
        <p:spPr/>
        <p:txBody>
          <a:bodyPr/>
          <a:lstStyle/>
          <a:p>
            <a:endParaRPr lang="en-UA"/>
          </a:p>
        </p:txBody>
      </p:sp>
      <p:pic>
        <p:nvPicPr>
          <p:cNvPr id="11266" name="Picture 2" descr="A New Class of AI Tools. Flurry of apps pushes the limits of… | by Stanford  GSE Office of Innovation and Technology | Medium">
            <a:extLst>
              <a:ext uri="{FF2B5EF4-FFF2-40B4-BE49-F238E27FC236}">
                <a16:creationId xmlns:a16="http://schemas.microsoft.com/office/drawing/2014/main" id="{05AFE829-B6D5-6811-A010-6FA19ADC7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760" y="65882"/>
            <a:ext cx="12192000" cy="685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089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3A2A-0098-9711-CF84-E2B76D95D41E}"/>
              </a:ext>
            </a:extLst>
          </p:cNvPr>
          <p:cNvSpPr>
            <a:spLocks noGrp="1"/>
          </p:cNvSpPr>
          <p:nvPr>
            <p:ph type="title"/>
          </p:nvPr>
        </p:nvSpPr>
        <p:spPr/>
        <p:txBody>
          <a:bodyPr/>
          <a:lstStyle/>
          <a:p>
            <a:r>
              <a:rPr lang="uk-UA" dirty="0"/>
              <a:t>Дякую за увагу</a:t>
            </a:r>
            <a:endParaRPr lang="en-UA" dirty="0"/>
          </a:p>
        </p:txBody>
      </p:sp>
      <p:sp>
        <p:nvSpPr>
          <p:cNvPr id="3" name="Content Placeholder 2">
            <a:extLst>
              <a:ext uri="{FF2B5EF4-FFF2-40B4-BE49-F238E27FC236}">
                <a16:creationId xmlns:a16="http://schemas.microsoft.com/office/drawing/2014/main" id="{02FAC21B-6826-7581-0364-F3BDC3A8BD33}"/>
              </a:ext>
            </a:extLst>
          </p:cNvPr>
          <p:cNvSpPr>
            <a:spLocks noGrp="1"/>
          </p:cNvSpPr>
          <p:nvPr>
            <p:ph idx="1"/>
          </p:nvPr>
        </p:nvSpPr>
        <p:spPr/>
        <p:txBody>
          <a:bodyPr/>
          <a:lstStyle/>
          <a:p>
            <a:endParaRPr lang="en-UA"/>
          </a:p>
        </p:txBody>
      </p:sp>
    </p:spTree>
    <p:extLst>
      <p:ext uri="{BB962C8B-B14F-4D97-AF65-F5344CB8AC3E}">
        <p14:creationId xmlns:p14="http://schemas.microsoft.com/office/powerpoint/2010/main" val="1295692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CD700-5FC8-8295-66D0-175F5C6CD423}"/>
              </a:ext>
            </a:extLst>
          </p:cNvPr>
          <p:cNvSpPr>
            <a:spLocks noGrp="1"/>
          </p:cNvSpPr>
          <p:nvPr>
            <p:ph type="title"/>
          </p:nvPr>
        </p:nvSpPr>
        <p:spPr/>
        <p:txBody>
          <a:bodyPr/>
          <a:lstStyle/>
          <a:p>
            <a:endParaRPr lang="en-UA"/>
          </a:p>
        </p:txBody>
      </p:sp>
      <p:sp>
        <p:nvSpPr>
          <p:cNvPr id="3" name="Content Placeholder 2">
            <a:extLst>
              <a:ext uri="{FF2B5EF4-FFF2-40B4-BE49-F238E27FC236}">
                <a16:creationId xmlns:a16="http://schemas.microsoft.com/office/drawing/2014/main" id="{B8282504-6042-1C9B-2FA2-9902CD2D34E2}"/>
              </a:ext>
            </a:extLst>
          </p:cNvPr>
          <p:cNvSpPr>
            <a:spLocks noGrp="1"/>
          </p:cNvSpPr>
          <p:nvPr>
            <p:ph idx="1"/>
          </p:nvPr>
        </p:nvSpPr>
        <p:spPr/>
        <p:txBody>
          <a:bodyPr/>
          <a:lstStyle/>
          <a:p>
            <a:endParaRPr lang="en-UA"/>
          </a:p>
        </p:txBody>
      </p:sp>
      <p:pic>
        <p:nvPicPr>
          <p:cNvPr id="10242" name="Picture 2" descr="Everything you need to learn about GPT — How Does ChatGPT Work? - MLWhiz">
            <a:extLst>
              <a:ext uri="{FF2B5EF4-FFF2-40B4-BE49-F238E27FC236}">
                <a16:creationId xmlns:a16="http://schemas.microsoft.com/office/drawing/2014/main" id="{D2F3F35B-FEC1-6BCF-5EFB-B88994530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109" y="0"/>
            <a:ext cx="88979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050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04E74-B2A1-5FFA-7F50-4843D5869A6F}"/>
              </a:ext>
            </a:extLst>
          </p:cNvPr>
          <p:cNvSpPr>
            <a:spLocks noGrp="1"/>
          </p:cNvSpPr>
          <p:nvPr>
            <p:ph type="title"/>
          </p:nvPr>
        </p:nvSpPr>
        <p:spPr/>
        <p:txBody>
          <a:bodyPr/>
          <a:lstStyle/>
          <a:p>
            <a:r>
              <a:rPr lang="uk-UA" dirty="0"/>
              <a:t>Чи може ШІ написати</a:t>
            </a:r>
            <a:endParaRPr lang="en-UA" dirty="0"/>
          </a:p>
        </p:txBody>
      </p:sp>
      <p:sp>
        <p:nvSpPr>
          <p:cNvPr id="3" name="Content Placeholder 2">
            <a:extLst>
              <a:ext uri="{FF2B5EF4-FFF2-40B4-BE49-F238E27FC236}">
                <a16:creationId xmlns:a16="http://schemas.microsoft.com/office/drawing/2014/main" id="{0114EF1A-3058-9CB7-30B3-782D97082C34}"/>
              </a:ext>
            </a:extLst>
          </p:cNvPr>
          <p:cNvSpPr>
            <a:spLocks noGrp="1"/>
          </p:cNvSpPr>
          <p:nvPr>
            <p:ph idx="1"/>
          </p:nvPr>
        </p:nvSpPr>
        <p:spPr/>
        <p:txBody>
          <a:bodyPr/>
          <a:lstStyle/>
          <a:p>
            <a:r>
              <a:rPr lang="uk-UA" sz="3600" dirty="0"/>
              <a:t>дисертацію</a:t>
            </a:r>
            <a:r>
              <a:rPr lang="en-US" sz="3600" dirty="0"/>
              <a:t>?</a:t>
            </a:r>
            <a:endParaRPr lang="uk-UA" sz="3600" dirty="0"/>
          </a:p>
          <a:p>
            <a:r>
              <a:rPr lang="uk-UA" sz="3600" dirty="0"/>
              <a:t>наукову статтю</a:t>
            </a:r>
            <a:r>
              <a:rPr lang="en-US" sz="3600" dirty="0"/>
              <a:t>?</a:t>
            </a:r>
            <a:endParaRPr lang="uk-UA" sz="3600" dirty="0"/>
          </a:p>
          <a:p>
            <a:r>
              <a:rPr lang="uk-UA" sz="3600" dirty="0"/>
              <a:t>лекцію?</a:t>
            </a:r>
            <a:endParaRPr lang="en-US" sz="3600" dirty="0"/>
          </a:p>
          <a:p>
            <a:endParaRPr lang="en-US" dirty="0"/>
          </a:p>
          <a:p>
            <a:endParaRPr lang="en-UA" dirty="0"/>
          </a:p>
        </p:txBody>
      </p:sp>
    </p:spTree>
    <p:extLst>
      <p:ext uri="{BB962C8B-B14F-4D97-AF65-F5344CB8AC3E}">
        <p14:creationId xmlns:p14="http://schemas.microsoft.com/office/powerpoint/2010/main" val="357644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03A8-DCAA-BD92-C794-F20E942C8AD4}"/>
              </a:ext>
            </a:extLst>
          </p:cNvPr>
          <p:cNvSpPr>
            <a:spLocks noGrp="1"/>
          </p:cNvSpPr>
          <p:nvPr>
            <p:ph type="title"/>
          </p:nvPr>
        </p:nvSpPr>
        <p:spPr/>
        <p:txBody>
          <a:bodyPr/>
          <a:lstStyle/>
          <a:p>
            <a:endParaRPr lang="en-UA"/>
          </a:p>
        </p:txBody>
      </p:sp>
      <p:sp>
        <p:nvSpPr>
          <p:cNvPr id="3" name="Content Placeholder 2">
            <a:extLst>
              <a:ext uri="{FF2B5EF4-FFF2-40B4-BE49-F238E27FC236}">
                <a16:creationId xmlns:a16="http://schemas.microsoft.com/office/drawing/2014/main" id="{CF0A0C97-0501-0D7C-CA54-408C7E2E3A60}"/>
              </a:ext>
            </a:extLst>
          </p:cNvPr>
          <p:cNvSpPr>
            <a:spLocks noGrp="1"/>
          </p:cNvSpPr>
          <p:nvPr>
            <p:ph idx="1"/>
          </p:nvPr>
        </p:nvSpPr>
        <p:spPr/>
        <p:txBody>
          <a:bodyPr>
            <a:normAutofit/>
          </a:bodyPr>
          <a:lstStyle/>
          <a:p>
            <a:pPr marL="0" indent="0" algn="ctr">
              <a:buNone/>
            </a:pPr>
            <a:r>
              <a:rPr lang="uk-UA" sz="11500" dirty="0"/>
              <a:t>НІ</a:t>
            </a:r>
            <a:endParaRPr lang="en-UA" sz="11500" dirty="0"/>
          </a:p>
        </p:txBody>
      </p:sp>
    </p:spTree>
    <p:extLst>
      <p:ext uri="{BB962C8B-B14F-4D97-AF65-F5344CB8AC3E}">
        <p14:creationId xmlns:p14="http://schemas.microsoft.com/office/powerpoint/2010/main" val="206985745"/>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3754</TotalTime>
  <Words>1488</Words>
  <Application>Microsoft Macintosh PowerPoint</Application>
  <PresentationFormat>Widescreen</PresentationFormat>
  <Paragraphs>119</Paragraphs>
  <Slides>65</Slides>
  <Notes>0</Notes>
  <HiddenSlides>2</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Franklin Gothic Book</vt:lpstr>
      <vt:lpstr>Helvetica Neue</vt:lpstr>
      <vt:lpstr>Proxima Nova Extrabold</vt:lpstr>
      <vt:lpstr>Söhne</vt:lpstr>
      <vt:lpstr>TwitterChirp</vt:lpstr>
      <vt:lpstr>Work Sans</vt:lpstr>
      <vt:lpstr>Crop</vt:lpstr>
      <vt:lpstr>Використання штучного інтелекту  у політичній науці.</vt:lpstr>
      <vt:lpstr>Про мене</vt:lpstr>
      <vt:lpstr>Зміст</vt:lpstr>
      <vt:lpstr>Штучний інтелект</vt:lpstr>
      <vt:lpstr>Генерація тексту: як ШІ може автоматично створювати текст для публікацій. </vt:lpstr>
      <vt:lpstr>ШІ Продукти </vt:lpstr>
      <vt:lpstr>PowerPoint Presentation</vt:lpstr>
      <vt:lpstr>Чи може ШІ написати</vt:lpstr>
      <vt:lpstr>PowerPoint Presentation</vt:lpstr>
      <vt:lpstr>Штучний інтелект</vt:lpstr>
      <vt:lpstr>Як ChatGPT може допомогти у створенні статті</vt:lpstr>
      <vt:lpstr>Пошук інформації</vt:lpstr>
      <vt:lpstr>Визначення стилю та тону</vt:lpstr>
      <vt:lpstr>Визначення стилю та тону</vt:lpstr>
      <vt:lpstr>Перевірка фактів</vt:lpstr>
      <vt:lpstr>Формулювання ідей</vt:lpstr>
      <vt:lpstr>Виявлення джерел</vt:lpstr>
      <vt:lpstr>Нові можливості </vt:lpstr>
      <vt:lpstr>Плагіни</vt:lpstr>
      <vt:lpstr>PowerPoint Presentation</vt:lpstr>
      <vt:lpstr>Аналіз інформації та генерація висновків на основі даних</vt:lpstr>
      <vt:lpstr>Як ШІ може допомогти в політичній науці </vt:lpstr>
      <vt:lpstr>Як ШІ може допомогти в політичній науці </vt:lpstr>
      <vt:lpstr>Як штучний інтелект (ШІ) може вплинути на дизайн політологічних досліджень?  </vt:lpstr>
      <vt:lpstr>Аналіз наукових праць</vt:lpstr>
      <vt:lpstr>ШІ для соціологічних  опитувань</vt:lpstr>
      <vt:lpstr>Обробка природної мови Бот на основі політичної програми</vt:lpstr>
      <vt:lpstr>PowerPoint Presentation</vt:lpstr>
      <vt:lpstr>Аналіз соціальних медіа</vt:lpstr>
      <vt:lpstr>Аналіз соціальних медіа</vt:lpstr>
      <vt:lpstr>Аналіз зображень і пояснення</vt:lpstr>
      <vt:lpstr>Генерація зображень: як ШІ може автоматично створювати графічний контент та ілюстрації.</vt:lpstr>
      <vt:lpstr>Як використовувати згенеровані зображення </vt:lpstr>
      <vt:lpstr>Image generation</vt:lpstr>
      <vt:lpstr>PowerPoint Presentation</vt:lpstr>
      <vt:lpstr>PowerPoint Presentation</vt:lpstr>
      <vt:lpstr>PowerPoint Presentation</vt:lpstr>
      <vt:lpstr>PowerPoint Presentation</vt:lpstr>
      <vt:lpstr>PowerPoint Presentation</vt:lpstr>
      <vt:lpstr>PowerPoint Presentation</vt:lpstr>
      <vt:lpstr>Midjourney in our projects</vt:lpstr>
      <vt:lpstr>Adobe Firefly</vt:lpstr>
      <vt:lpstr>PowerPoint Presentation</vt:lpstr>
      <vt:lpstr>PowerPoint Presentation</vt:lpstr>
      <vt:lpstr>PowerPoint Presentation</vt:lpstr>
      <vt:lpstr>PowerPoint Presentation</vt:lpstr>
      <vt:lpstr>Маркетинг та Реклама</vt:lpstr>
      <vt:lpstr>Візуалізація Даних та Інформації</vt:lpstr>
      <vt:lpstr>Кампанії Просвітництва та Освіти:</vt:lpstr>
      <vt:lpstr>Кампанії Просвітництва та Освіти:</vt:lpstr>
      <vt:lpstr>Сатира та Гумор</vt:lpstr>
      <vt:lpstr>PowerPoint Presentation</vt:lpstr>
      <vt:lpstr>PowerPoint Presentation</vt:lpstr>
      <vt:lpstr>Маніпуляції</vt:lpstr>
      <vt:lpstr>Активність в соціальних мережах</vt:lpstr>
      <vt:lpstr>Audio and video generation</vt:lpstr>
      <vt:lpstr>PowerPoint Presentation</vt:lpstr>
      <vt:lpstr>PowerPoint Presentation</vt:lpstr>
      <vt:lpstr>PowerPoint Presentation</vt:lpstr>
      <vt:lpstr>PowerPoint Presentation</vt:lpstr>
      <vt:lpstr>PowerPoint Presentation</vt:lpstr>
      <vt:lpstr>Посередні результати </vt:lpstr>
      <vt:lpstr>PowerPoint Presentation</vt:lpstr>
      <vt:lpstr>Сотні нових інструментів</vt:lpstr>
      <vt:lpstr>Дякую за увагу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 Mota</dc:creator>
  <cp:lastModifiedBy>Marian Mota</cp:lastModifiedBy>
  <cp:revision>9</cp:revision>
  <dcterms:created xsi:type="dcterms:W3CDTF">2023-11-12T16:47:15Z</dcterms:created>
  <dcterms:modified xsi:type="dcterms:W3CDTF">2023-11-15T07:21:54Z</dcterms:modified>
</cp:coreProperties>
</file>